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comments/comment1.xml" ContentType="application/vnd.openxmlformats-officedocument.presentationml.comments+xml"/>
  <Override PartName="/ppt/comments/comment2.xml" ContentType="application/vnd.openxmlformats-officedocument.presentationml.comments+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7"/>
  </p:notesMasterIdLst>
  <p:sldIdLst>
    <p:sldId id="261" r:id="rId2"/>
    <p:sldId id="262" r:id="rId3"/>
    <p:sldId id="263" r:id="rId4"/>
    <p:sldId id="291" r:id="rId5"/>
    <p:sldId id="281" r:id="rId6"/>
    <p:sldId id="264" r:id="rId7"/>
    <p:sldId id="266" r:id="rId8"/>
    <p:sldId id="289" r:id="rId9"/>
    <p:sldId id="268" r:id="rId10"/>
    <p:sldId id="265" r:id="rId11"/>
    <p:sldId id="292" r:id="rId12"/>
    <p:sldId id="283" r:id="rId13"/>
    <p:sldId id="284" r:id="rId14"/>
    <p:sldId id="285" r:id="rId15"/>
    <p:sldId id="293" r:id="rId16"/>
    <p:sldId id="277" r:id="rId17"/>
    <p:sldId id="272" r:id="rId18"/>
    <p:sldId id="287" r:id="rId19"/>
    <p:sldId id="288" r:id="rId20"/>
    <p:sldId id="270" r:id="rId21"/>
    <p:sldId id="273" r:id="rId22"/>
    <p:sldId id="269" r:id="rId23"/>
    <p:sldId id="290" r:id="rId24"/>
    <p:sldId id="271" r:id="rId25"/>
    <p:sldId id="282" r:id="rId26"/>
  </p:sldIdLst>
  <p:sldSz cx="9144000" cy="6858000" type="screen4x3"/>
  <p:notesSz cx="7010400" cy="9296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German" initials="GG" lastIdx="0" clrIdx="0">
    <p:extLst>
      <p:ext uri="{19B8F6BF-5375-455C-9EA6-DF929625EA0E}">
        <p15:presenceInfo xmlns:p15="http://schemas.microsoft.com/office/powerpoint/2012/main" userId="S-1-5-21-299107357-889479068-421607344-682242" providerId="AD"/>
      </p:ext>
    </p:extLst>
  </p:cmAuthor>
  <p:cmAuthor id="2" name="Hamilton, Janet J" initials="HJJ" lastIdx="6" clrIdx="1">
    <p:extLst>
      <p:ext uri="{19B8F6BF-5375-455C-9EA6-DF929625EA0E}">
        <p15:presenceInfo xmlns:p15="http://schemas.microsoft.com/office/powerpoint/2012/main" userId="S-1-5-21-299107357-889479068-421607344-454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67637" autoAdjust="0"/>
  </p:normalViewPr>
  <p:slideViewPr>
    <p:cSldViewPr snapToGrid="0">
      <p:cViewPr varScale="1">
        <p:scale>
          <a:sx n="65" d="100"/>
          <a:sy n="65" d="100"/>
        </p:scale>
        <p:origin x="1578" y="6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6-08-05T10:31:18.393" idx="5">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6-08-05T10:50:04.755" idx="6">
    <p:pos x="10" y="10"/>
    <p:text>revoved salavia</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D5239CF-C967-46A5-8455-3A68C012BE65}" type="datetimeFigureOut">
              <a:rPr lang="en-US" smtClean="0"/>
              <a:t>8/5/2016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06A860-3B2D-4037-9A11-5B64728881D5}" type="slidenum">
              <a:rPr lang="en-US" smtClean="0"/>
              <a:t>‹#›</a:t>
            </a:fld>
            <a:endParaRPr lang="en-US"/>
          </a:p>
        </p:txBody>
      </p:sp>
    </p:spTree>
    <p:extLst>
      <p:ext uri="{BB962C8B-B14F-4D97-AF65-F5344CB8AC3E}">
        <p14:creationId xmlns:p14="http://schemas.microsoft.com/office/powerpoint/2010/main" val="2896802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nc.cdc.gov/travel/page/avoid-bug-bite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floridahealth.gov/diseases-and-conditions/zika-virus/_documents/mos-prevention-qxp-02-16.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a:t>
            </a:fld>
            <a:endParaRPr lang="en-US"/>
          </a:p>
        </p:txBody>
      </p:sp>
    </p:spTree>
    <p:extLst>
      <p:ext uri="{BB962C8B-B14F-4D97-AF65-F5344CB8AC3E}">
        <p14:creationId xmlns:p14="http://schemas.microsoft.com/office/powerpoint/2010/main" val="199253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Pregnant women in any trimester should consider postponing travel to the areas where Zika virus transmission is ongoing. Pregnant women who do travel to one of these areas should talk to their doctor or other healthcare provider first and strictly follow </a:t>
            </a:r>
            <a:r>
              <a:rPr lang="en-US" b="1" dirty="0">
                <a:solidFill>
                  <a:schemeClr val="tx1"/>
                </a:solidFill>
                <a:effectLst/>
                <a:hlinkClick r:id="rId3"/>
              </a:rPr>
              <a:t>steps to avoid mosquito bites</a:t>
            </a:r>
            <a:r>
              <a:rPr lang="en-US" b="1" dirty="0">
                <a:solidFill>
                  <a:schemeClr val="tx1"/>
                </a:solidFill>
                <a:effectLst/>
              </a:rPr>
              <a:t> </a:t>
            </a:r>
            <a:r>
              <a:rPr lang="en-US" dirty="0">
                <a:effectLst/>
              </a:rPr>
              <a:t>during the trip.</a:t>
            </a:r>
          </a:p>
          <a:p>
            <a:r>
              <a:rPr lang="en-US" dirty="0">
                <a:effectLst/>
              </a:rPr>
              <a:t>Women trying to become pregnant who are thinking about becoming pregnant should consult with their healthcare provider before traveling to these areas and strictly follow </a:t>
            </a:r>
            <a:r>
              <a:rPr lang="en-US" b="1" u="none" dirty="0">
                <a:effectLst/>
                <a:hlinkClick r:id="rId3"/>
              </a:rPr>
              <a:t>steps to prevent mosquito bites during the trip</a:t>
            </a:r>
            <a:r>
              <a:rPr lang="en-US" b="1" u="none" dirty="0">
                <a:effectLst/>
              </a:rPr>
              <a:t>.</a:t>
            </a:r>
          </a:p>
          <a:p>
            <a:pPr defTabSz="931774">
              <a:defRPr/>
            </a:pPr>
            <a:r>
              <a:rPr lang="en-US" dirty="0">
                <a:solidFill>
                  <a:schemeClr val="tx1"/>
                </a:solidFill>
                <a:hlinkClick r:id="rId4"/>
              </a:rPr>
              <a:t>Avoid mosquito bites</a:t>
            </a:r>
            <a:r>
              <a:rPr lang="en-US" dirty="0">
                <a:solidFill>
                  <a:schemeClr val="tx1"/>
                </a:solidFill>
              </a:rPr>
              <a:t> documents </a:t>
            </a:r>
            <a:r>
              <a:rPr lang="en-US" dirty="0"/>
              <a:t>link </a:t>
            </a:r>
            <a:r>
              <a:rPr lang="en-US" dirty="0">
                <a:hlinkClick r:id="rId4"/>
              </a:rPr>
              <a:t>http://www.floridahealth.gov/diseases-and-conditions/zika-virus/_documents/mos-prevention-qxp-02-16.pdf</a:t>
            </a:r>
            <a:endParaRPr lang="en-US" dirty="0"/>
          </a:p>
          <a:p>
            <a:r>
              <a:rPr lang="en-US" b="1" dirty="0"/>
              <a:t>Florida’s small case cluster is not considered widespread transmission</a:t>
            </a:r>
            <a:r>
              <a:rPr lang="en-US" dirty="0"/>
              <a:t>, however, pregnant women are advised to avoid non-essential travel to the impacted area in Miami-Dade County (see map next slide). If you are pregnant and must travel or if you live or work in the impacted area, protect yourself from mosquito bites by wearing insect repellent, long clothing and limiting your time outdoors. </a:t>
            </a:r>
          </a:p>
        </p:txBody>
      </p:sp>
      <p:sp>
        <p:nvSpPr>
          <p:cNvPr id="4" name="Slide Number Placeholder 3"/>
          <p:cNvSpPr>
            <a:spLocks noGrp="1"/>
          </p:cNvSpPr>
          <p:nvPr>
            <p:ph type="sldNum" sz="quarter" idx="10"/>
          </p:nvPr>
        </p:nvSpPr>
        <p:spPr/>
        <p:txBody>
          <a:bodyPr/>
          <a:lstStyle/>
          <a:p>
            <a:fld id="{3806A860-3B2D-4037-9A11-5B64728881D5}" type="slidenum">
              <a:rPr lang="en-US" smtClean="0"/>
              <a:t>10</a:t>
            </a:fld>
            <a:endParaRPr lang="en-US"/>
          </a:p>
        </p:txBody>
      </p:sp>
    </p:spTree>
    <p:extLst>
      <p:ext uri="{BB962C8B-B14F-4D97-AF65-F5344CB8AC3E}">
        <p14:creationId xmlns:p14="http://schemas.microsoft.com/office/powerpoint/2010/main" val="423440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http://www.floridahealth.gov/newsroom/2016/08/080416-zika-update.html </a:t>
            </a:r>
          </a:p>
          <a:p>
            <a:endParaRPr lang="en-US" dirty="0"/>
          </a:p>
          <a:p>
            <a:r>
              <a:rPr lang="en-US" b="1" dirty="0"/>
              <a:t>Miami/Broward situation (Press release 8-4-2016)</a:t>
            </a:r>
          </a:p>
          <a:p>
            <a:pPr marL="171450" indent="-171450">
              <a:buFont typeface="Arial" panose="020B0604020202020204" pitchFamily="34" charset="0"/>
              <a:buChar char="•"/>
            </a:pPr>
            <a:r>
              <a:rPr lang="en-US" dirty="0"/>
              <a:t>The department has cleared that area and is continuing to test people within the one-square mile radius. (as of 8/4/16)</a:t>
            </a:r>
          </a:p>
          <a:p>
            <a:pPr marL="171450" indent="-171450">
              <a:buFont typeface="Arial" panose="020B0604020202020204" pitchFamily="34" charset="0"/>
              <a:buChar char="•"/>
            </a:pPr>
            <a:r>
              <a:rPr lang="en-US" dirty="0"/>
              <a:t>The department’s investigation into the non-travel related case outside the one-square mile radius in Miami-Dade County is on-going.</a:t>
            </a:r>
          </a:p>
          <a:p>
            <a:pPr marL="171450" indent="-171450">
              <a:buFont typeface="Arial" panose="020B0604020202020204" pitchFamily="34" charset="0"/>
              <a:buChar char="•"/>
            </a:pPr>
            <a:r>
              <a:rPr lang="en-US" dirty="0"/>
              <a:t>Since the department began our investigation into possible local transmissions of Zika on July 7th, more than 340 individuals in Miami-Dade and Broward counties have been tested for the virus who live or work near the individuals that have already been confirmed with likely mosquito-borne transmissions.  (granular information in press release)</a:t>
            </a:r>
          </a:p>
        </p:txBody>
      </p:sp>
      <p:sp>
        <p:nvSpPr>
          <p:cNvPr id="4" name="Slide Number Placeholder 3"/>
          <p:cNvSpPr>
            <a:spLocks noGrp="1"/>
          </p:cNvSpPr>
          <p:nvPr>
            <p:ph type="sldNum" sz="quarter" idx="10"/>
          </p:nvPr>
        </p:nvSpPr>
        <p:spPr/>
        <p:txBody>
          <a:bodyPr/>
          <a:lstStyle/>
          <a:p>
            <a:fld id="{3806A860-3B2D-4037-9A11-5B64728881D5}" type="slidenum">
              <a:rPr lang="en-US" smtClean="0"/>
              <a:t>11</a:t>
            </a:fld>
            <a:endParaRPr lang="en-US"/>
          </a:p>
        </p:txBody>
      </p:sp>
    </p:spTree>
    <p:extLst>
      <p:ext uri="{BB962C8B-B14F-4D97-AF65-F5344CB8AC3E}">
        <p14:creationId xmlns:p14="http://schemas.microsoft.com/office/powerpoint/2010/main" val="213564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Governor’s EO issued 3 Feb</a:t>
            </a:r>
          </a:p>
          <a:p>
            <a:r>
              <a:rPr lang="en-US" dirty="0"/>
              <a:t>Original</a:t>
            </a:r>
            <a:r>
              <a:rPr lang="en-US" baseline="0" dirty="0"/>
              <a:t> declaration was for Miami-Dade, Hillsborough, Lee and Santa Rosa Counties, where imported cases of Zika Fever had been reported.</a:t>
            </a: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12</a:t>
            </a:fld>
            <a:endParaRPr lang="en-US"/>
          </a:p>
        </p:txBody>
      </p:sp>
    </p:spTree>
    <p:extLst>
      <p:ext uri="{BB962C8B-B14F-4D97-AF65-F5344CB8AC3E}">
        <p14:creationId xmlns:p14="http://schemas.microsoft.com/office/powerpoint/2010/main" val="2038263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Issued 3 Feb by State</a:t>
            </a:r>
            <a:r>
              <a:rPr lang="en-US" baseline="0" dirty="0"/>
              <a:t> Surgeon General</a:t>
            </a:r>
          </a:p>
          <a:p>
            <a:r>
              <a:rPr lang="en-US" baseline="0" dirty="0"/>
              <a:t>Required representatives for County Meetings:</a:t>
            </a:r>
          </a:p>
          <a:p>
            <a:pPr lvl="1"/>
            <a:r>
              <a:rPr lang="en-US" baseline="0" dirty="0"/>
              <a:t>County Commission</a:t>
            </a:r>
          </a:p>
          <a:p>
            <a:pPr lvl="1"/>
            <a:r>
              <a:rPr lang="en-US" baseline="0" dirty="0"/>
              <a:t>City Commission</a:t>
            </a:r>
          </a:p>
          <a:p>
            <a:pPr lvl="1"/>
            <a:r>
              <a:rPr lang="en-US" baseline="0" dirty="0"/>
              <a:t>Mosquito control board</a:t>
            </a:r>
          </a:p>
          <a:p>
            <a:pPr lvl="1"/>
            <a:r>
              <a:rPr lang="en-US" baseline="0" dirty="0"/>
              <a:t>County Extension Office</a:t>
            </a:r>
          </a:p>
          <a:p>
            <a:pPr lvl="1"/>
            <a:r>
              <a:rPr lang="en-US" baseline="0" dirty="0"/>
              <a:t>County Health Department </a:t>
            </a:r>
          </a:p>
          <a:p>
            <a:pPr lvl="1"/>
            <a:r>
              <a:rPr lang="en-US" baseline="0" dirty="0"/>
              <a:t>Tourist Development Council</a:t>
            </a:r>
          </a:p>
          <a:p>
            <a:pPr lvl="1"/>
            <a:r>
              <a:rPr lang="en-US" baseline="0" dirty="0"/>
              <a:t>Emergency Management</a:t>
            </a:r>
          </a:p>
          <a:p>
            <a:pPr lvl="1"/>
            <a:r>
              <a:rPr lang="en-US" baseline="0" dirty="0"/>
              <a:t>Airport/Port Authority, as applicable</a:t>
            </a:r>
          </a:p>
          <a:p>
            <a:pPr lvl="1"/>
            <a:r>
              <a:rPr lang="en-US" baseline="0" dirty="0"/>
              <a:t>County Medical Society</a:t>
            </a:r>
          </a:p>
          <a:p>
            <a:pPr lvl="1"/>
            <a:r>
              <a:rPr lang="en-US" baseline="0" dirty="0"/>
              <a:t>Any other necessary community partners such as hospitals</a:t>
            </a: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13</a:t>
            </a:fld>
            <a:endParaRPr lang="en-US"/>
          </a:p>
        </p:txBody>
      </p:sp>
    </p:spTree>
    <p:extLst>
      <p:ext uri="{BB962C8B-B14F-4D97-AF65-F5344CB8AC3E}">
        <p14:creationId xmlns:p14="http://schemas.microsoft.com/office/powerpoint/2010/main" val="1658418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Issued 5 Feb, 2016</a:t>
            </a:r>
          </a:p>
          <a:p>
            <a:r>
              <a:rPr lang="en-US" dirty="0"/>
              <a:t>Relates to Chapter 64D-3, Florida Administrative Code</a:t>
            </a:r>
          </a:p>
          <a:p>
            <a:r>
              <a:rPr lang="en-US" dirty="0"/>
              <a:t>Hospitals and physicians should report to their CHD in a manner similar to other reportable conditions</a:t>
            </a:r>
          </a:p>
          <a:p>
            <a:r>
              <a:rPr lang="en-US" dirty="0"/>
              <a:t>64DER16-2 (64D-3.040) Procedures for Control of Specific Communicable Diseases:</a:t>
            </a:r>
            <a:r>
              <a:rPr lang="en-US" baseline="0" dirty="0"/>
              <a:t> </a:t>
            </a:r>
            <a:r>
              <a:rPr lang="en-US" dirty="0"/>
              <a:t>Hospitals with suspected or confirmed cases of the Zika virus shall provide case status reports every 24 hours</a:t>
            </a:r>
          </a:p>
        </p:txBody>
      </p:sp>
      <p:sp>
        <p:nvSpPr>
          <p:cNvPr id="4" name="Slide Number Placeholder 3"/>
          <p:cNvSpPr>
            <a:spLocks noGrp="1"/>
          </p:cNvSpPr>
          <p:nvPr>
            <p:ph type="sldNum" sz="quarter" idx="10"/>
          </p:nvPr>
        </p:nvSpPr>
        <p:spPr/>
        <p:txBody>
          <a:bodyPr/>
          <a:lstStyle/>
          <a:p>
            <a:fld id="{3806A860-3B2D-4037-9A11-5B64728881D5}" type="slidenum">
              <a:rPr lang="en-US" smtClean="0"/>
              <a:t>14</a:t>
            </a:fld>
            <a:endParaRPr lang="en-US"/>
          </a:p>
        </p:txBody>
      </p:sp>
    </p:spTree>
    <p:extLst>
      <p:ext uri="{BB962C8B-B14F-4D97-AF65-F5344CB8AC3E}">
        <p14:creationId xmlns:p14="http://schemas.microsoft.com/office/powerpoint/2010/main" val="3529116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still believes active transmission is only taking place within the identified one-square mile area in Miami-Dade County. There are no active investigations in Broward County and no areas of active transmission in Broward County.</a:t>
            </a:r>
          </a:p>
        </p:txBody>
      </p:sp>
      <p:sp>
        <p:nvSpPr>
          <p:cNvPr id="4" name="Slide Number Placeholder 3"/>
          <p:cNvSpPr>
            <a:spLocks noGrp="1"/>
          </p:cNvSpPr>
          <p:nvPr>
            <p:ph type="sldNum" sz="quarter" idx="10"/>
          </p:nvPr>
        </p:nvSpPr>
        <p:spPr/>
        <p:txBody>
          <a:bodyPr/>
          <a:lstStyle/>
          <a:p>
            <a:fld id="{3806A860-3B2D-4037-9A11-5B64728881D5}" type="slidenum">
              <a:rPr lang="en-US" smtClean="0"/>
              <a:t>15</a:t>
            </a:fld>
            <a:endParaRPr lang="en-US"/>
          </a:p>
        </p:txBody>
      </p:sp>
    </p:spTree>
    <p:extLst>
      <p:ext uri="{BB962C8B-B14F-4D97-AF65-F5344CB8AC3E}">
        <p14:creationId xmlns:p14="http://schemas.microsoft.com/office/powerpoint/2010/main" val="229483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Shaiasia Notes: </a:t>
            </a:r>
          </a:p>
          <a:p>
            <a:r>
              <a:rPr lang="en-US" dirty="0"/>
              <a:t>In response to the public health emergency, and given that the vectors, the </a:t>
            </a:r>
            <a:r>
              <a:rPr lang="en-US" i="1" dirty="0" err="1"/>
              <a:t>Aedes</a:t>
            </a:r>
            <a:r>
              <a:rPr lang="en-US" dirty="0"/>
              <a:t> species mosquito is present in Florida, the department has been monitoring and working closely with the necessary stakeholders to ensure we stay prepared and ready to respond to the spread of the </a:t>
            </a:r>
            <a:r>
              <a:rPr lang="en-US" dirty="0" err="1"/>
              <a:t>Zika</a:t>
            </a:r>
            <a:r>
              <a:rPr lang="en-US" dirty="0"/>
              <a:t> virus in our state. </a:t>
            </a:r>
          </a:p>
          <a:p>
            <a:endParaRPr lang="en-US" dirty="0"/>
          </a:p>
          <a:p>
            <a:r>
              <a:rPr lang="en-US" dirty="0"/>
              <a:t>The department has provided guidance and support to various healthcare providers to ensure all suspected Zika cases are being identified and reported in a timely manner. Collaborating with our internal and external partners is essential by fostering the exchange of information with various subject matters as well as resources. </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16</a:t>
            </a:fld>
            <a:endParaRPr lang="en-US"/>
          </a:p>
        </p:txBody>
      </p:sp>
    </p:spTree>
    <p:extLst>
      <p:ext uri="{BB962C8B-B14F-4D97-AF65-F5344CB8AC3E}">
        <p14:creationId xmlns:p14="http://schemas.microsoft.com/office/powerpoint/2010/main" val="4277072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17</a:t>
            </a:fld>
            <a:endParaRPr lang="en-US"/>
          </a:p>
        </p:txBody>
      </p:sp>
    </p:spTree>
    <p:extLst>
      <p:ext uri="{BB962C8B-B14F-4D97-AF65-F5344CB8AC3E}">
        <p14:creationId xmlns:p14="http://schemas.microsoft.com/office/powerpoint/2010/main" val="356520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06A860-3B2D-4037-9A11-5B64728881D5}" type="slidenum">
              <a:rPr lang="en-US" smtClean="0"/>
              <a:t>18</a:t>
            </a:fld>
            <a:endParaRPr lang="en-US"/>
          </a:p>
        </p:txBody>
      </p:sp>
    </p:spTree>
    <p:extLst>
      <p:ext uri="{BB962C8B-B14F-4D97-AF65-F5344CB8AC3E}">
        <p14:creationId xmlns:p14="http://schemas.microsoft.com/office/powerpoint/2010/main" val="2444581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p:txBody>
          <a:bodyPr/>
          <a:lstStyle/>
          <a:p>
            <a:pPr>
              <a:defRPr/>
            </a:pPr>
            <a:r>
              <a:rPr lang="en-US" dirty="0"/>
              <a:t>Assess clinically compatible illnesses for possible travel-associated versus locally-acquired </a:t>
            </a:r>
            <a:r>
              <a:rPr lang="en-US" dirty="0" err="1"/>
              <a:t>Zika</a:t>
            </a:r>
            <a:r>
              <a:rPr lang="en-US" dirty="0"/>
              <a:t> virus infection:</a:t>
            </a:r>
          </a:p>
          <a:p>
            <a:pPr marL="474739" indent="-474739">
              <a:buFont typeface="Arial" panose="020B0604020202020204" pitchFamily="34" charset="0"/>
              <a:buChar char="•"/>
              <a:defRPr/>
            </a:pPr>
            <a:r>
              <a:rPr lang="en-US" u="sng" dirty="0"/>
              <a:t>Recent travel</a:t>
            </a:r>
            <a:r>
              <a:rPr lang="en-US" dirty="0"/>
              <a:t>: specific dates and locations of travel in the two weeks prior to illness onset </a:t>
            </a:r>
          </a:p>
          <a:p>
            <a:pPr marL="474739" indent="-474739">
              <a:buFont typeface="Arial" panose="020B0604020202020204" pitchFamily="34" charset="0"/>
              <a:buChar char="•"/>
              <a:defRPr/>
            </a:pPr>
            <a:r>
              <a:rPr lang="en-US" u="sng" dirty="0"/>
              <a:t>No recent travel</a:t>
            </a:r>
            <a:r>
              <a:rPr lang="en-US" dirty="0"/>
              <a:t>: any household contacts (household members or visitors) who have traveled one month prior to illness onset</a:t>
            </a:r>
          </a:p>
          <a:p>
            <a:pPr marL="474739" indent="-474739">
              <a:buFontTx/>
              <a:buChar char="•"/>
              <a:defRPr/>
            </a:pPr>
            <a:r>
              <a:rPr lang="en-US" altLang="en-US" dirty="0"/>
              <a:t>All specimens that come to BPHL for </a:t>
            </a:r>
            <a:r>
              <a:rPr lang="en-US" altLang="en-US" dirty="0" err="1"/>
              <a:t>Zika</a:t>
            </a:r>
            <a:r>
              <a:rPr lang="en-US" altLang="en-US" dirty="0"/>
              <a:t> virus testing will also be tested for dengue</a:t>
            </a:r>
            <a:r>
              <a:rPr lang="en-US" altLang="en-US" baseline="0" dirty="0"/>
              <a:t> and</a:t>
            </a:r>
            <a:r>
              <a:rPr lang="en-US" altLang="en-US" dirty="0"/>
              <a:t> chikungunya and vice versa</a:t>
            </a:r>
          </a:p>
          <a:p>
            <a:pPr defTabSz="931774">
              <a:defRPr/>
            </a:pPr>
            <a:endParaRPr lang="en-US" dirty="0"/>
          </a:p>
          <a:p>
            <a:pPr defTabSz="931774">
              <a:defRPr/>
            </a:pPr>
            <a:r>
              <a:rPr lang="en-US" dirty="0"/>
              <a:t>If an individual is suspected of having Zika, the healthcare provider should contact their health department immediately upon suspicion</a:t>
            </a:r>
            <a:r>
              <a:rPr lang="en-US" baseline="0" dirty="0"/>
              <a:t> </a:t>
            </a:r>
            <a:r>
              <a:rPr lang="en-US" dirty="0"/>
              <a:t>to report the case and determine if the patient meets the CDC testing criteria.  If they do, the CHD will work closely with the healthcare provider to collect the necessary samples and arrange for them to be sent to the Department Public Health Laboratory for testing.  The CHD will also interview the patient to gather any additional information needed.  The CHD will also notify the state office and their local mosquito control district of the case.  Mosquito control will then provide outreach materials to the community on how they can protect themselves (drain and cover). Additional actions may include, conducting door-to-door inspections of mosquito prevention practices and abundance.  The state office will add confirmed cases into the CDC national reporting system; </a:t>
            </a:r>
            <a:r>
              <a:rPr lang="en-US" dirty="0" err="1"/>
              <a:t>Arbonet</a:t>
            </a:r>
            <a:r>
              <a:rPr lang="en-US" dirty="0"/>
              <a:t> and include them the following weekly arbovirus report (available to the public by Tuesday). </a:t>
            </a:r>
          </a:p>
          <a:p>
            <a:pPr>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This chart depicts</a:t>
            </a:r>
            <a:r>
              <a:rPr lang="en-US" altLang="en-US" b="1" baseline="0" dirty="0"/>
              <a:t> the process for evaluation, diagnosis, and reporting, and the inherent complexities associated with any potential Zika case.  The complex nature of this disease stresses the need of a coordinated approach between healthcare providers and public health.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Emergency Rules</a:t>
            </a:r>
          </a:p>
          <a:p>
            <a:pPr>
              <a:spcAft>
                <a:spcPts val="600"/>
              </a:spcAft>
            </a:pPr>
            <a:r>
              <a:rPr lang="en-US" dirty="0"/>
              <a:t>64DER16-1 (64D-3.029) Diseases or Conditions to be Reported</a:t>
            </a:r>
          </a:p>
          <a:p>
            <a:pPr marL="628650" lvl="1" indent="-171450">
              <a:spcAft>
                <a:spcPts val="600"/>
              </a:spcAft>
              <a:buFont typeface="Arial" panose="020B0604020202020204" pitchFamily="34" charset="0"/>
              <a:buChar char="•"/>
            </a:pPr>
            <a:r>
              <a:rPr lang="en-US" dirty="0"/>
              <a:t>Requires immediate reporting to DOH of suspected or confirmed cases of the Zika virus by physicians, hospitals, and laboratories</a:t>
            </a:r>
          </a:p>
          <a:p>
            <a:pPr>
              <a:spcAft>
                <a:spcPts val="600"/>
              </a:spcAft>
            </a:pPr>
            <a:endParaRPr lang="en-US" dirty="0"/>
          </a:p>
          <a:p>
            <a:pPr>
              <a:spcAft>
                <a:spcPts val="600"/>
              </a:spcAft>
            </a:pPr>
            <a:r>
              <a:rPr lang="en-US" dirty="0"/>
              <a:t> 64DER16-2 (64D-3.040) Procedures for Control of Specific Communicable Diseases</a:t>
            </a:r>
          </a:p>
          <a:p>
            <a:pPr marL="628650" lvl="1" indent="-171450">
              <a:spcAft>
                <a:spcPts val="600"/>
              </a:spcAft>
              <a:buFont typeface="Arial" panose="020B0604020202020204" pitchFamily="34" charset="0"/>
              <a:buChar char="•"/>
            </a:pPr>
            <a:r>
              <a:rPr lang="en-US" dirty="0"/>
              <a:t>Hospitals with suspected or confirmed cases of the Zika virus shall provide case status reports every 24 hours </a:t>
            </a:r>
          </a:p>
          <a:p>
            <a:pPr marL="628650" lvl="1" indent="-171450">
              <a:spcAft>
                <a:spcPts val="600"/>
              </a:spcAft>
              <a:buFont typeface="Arial" panose="020B0604020202020204" pitchFamily="34" charset="0"/>
              <a:buChar char="•"/>
            </a:pPr>
            <a:r>
              <a:rPr lang="en-US" dirty="0"/>
              <a:t>Physicians with suspected or confirmed cases of the Zika virus shall provide case status reports every 72 hours</a:t>
            </a:r>
          </a:p>
          <a:p>
            <a:pPr>
              <a:defRPr/>
            </a:pPr>
            <a:endParaRPr lang="en-US" altLang="en-US" b="1" dirty="0"/>
          </a:p>
        </p:txBody>
      </p:sp>
      <p:sp>
        <p:nvSpPr>
          <p:cNvPr id="72708" name="Slide Number Placeholder 3"/>
          <p:cNvSpPr>
            <a:spLocks noGrp="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cs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cs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cs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cs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B47894-822A-4B99-9AD3-A63AE2DC60B1}" type="slidenum">
              <a:rPr lang="en-US" altLang="en-US">
                <a:solidFill>
                  <a:srgbClr val="000000"/>
                </a:solidFill>
              </a:rPr>
              <a:pPr>
                <a:spcBef>
                  <a:spcPct val="0"/>
                </a:spcBef>
              </a:pPr>
              <a:t>19</a:t>
            </a:fld>
            <a:endParaRPr lang="en-US" altLang="en-US">
              <a:solidFill>
                <a:srgbClr val="000000"/>
              </a:solidFill>
            </a:endParaRPr>
          </a:p>
        </p:txBody>
      </p:sp>
    </p:spTree>
    <p:extLst>
      <p:ext uri="{BB962C8B-B14F-4D97-AF65-F5344CB8AC3E}">
        <p14:creationId xmlns:p14="http://schemas.microsoft.com/office/powerpoint/2010/main" val="189048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Flavivirus - 1</a:t>
            </a:r>
            <a:r>
              <a:rPr lang="en-US" baseline="30000" dirty="0"/>
              <a:t>st</a:t>
            </a:r>
            <a:r>
              <a:rPr lang="en-US" dirty="0"/>
              <a:t> isolated in Uganda in 1947 from a Rhesus macaque in Zika Forest. Isolated during a study on yellow fever. Present in Africa and SE Asia – represent two main lineages of the virus. Only total 14 human cases identified in these areas and several countries only have evidence of transmission from serosurvey data. In East Africa – sylvatic cycle between nonhuman primates and several Aedes mosquito species. Humans are the primary amplifying host during outbreaks. </a:t>
            </a:r>
          </a:p>
          <a:p>
            <a:pPr defTabSz="931774">
              <a:defRPr/>
            </a:pPr>
            <a:endParaRPr lang="en-US" dirty="0"/>
          </a:p>
          <a:p>
            <a:pPr defTabSz="931774">
              <a:defRPr/>
            </a:pPr>
            <a:r>
              <a:rPr lang="en-US" dirty="0" err="1"/>
              <a:t>Aedes</a:t>
            </a:r>
            <a:r>
              <a:rPr lang="en-US" dirty="0"/>
              <a:t> aegypti believed to be primary vector and other Aedes species have played important roles during recent Western Pacific outbreaks. </a:t>
            </a:r>
            <a:r>
              <a:rPr lang="en-US" dirty="0" err="1"/>
              <a:t>Aedes</a:t>
            </a:r>
            <a:r>
              <a:rPr lang="en-US" dirty="0"/>
              <a:t> </a:t>
            </a:r>
            <a:r>
              <a:rPr lang="en-US" dirty="0" err="1"/>
              <a:t>albopictus</a:t>
            </a:r>
            <a:r>
              <a:rPr lang="en-US" dirty="0"/>
              <a:t> may have the potential to transmit. </a:t>
            </a:r>
          </a:p>
          <a:p>
            <a:pPr lvl="0"/>
            <a:endParaRPr lang="en-US" dirty="0"/>
          </a:p>
          <a:p>
            <a:pPr lvl="0"/>
            <a:r>
              <a:rPr lang="en-US" dirty="0"/>
              <a:t>2007 – 1</a:t>
            </a:r>
            <a:r>
              <a:rPr lang="en-US" baseline="30000" dirty="0"/>
              <a:t>st</a:t>
            </a:r>
            <a:r>
              <a:rPr lang="en-US" dirty="0"/>
              <a:t> major outbreak on island of Yap in Micronesia. Over 100 confirmed and probable (49+59=108) and 72 suspected = 180). </a:t>
            </a:r>
            <a:r>
              <a:rPr lang="en-US" dirty="0" err="1"/>
              <a:t>Seroprevalence</a:t>
            </a:r>
            <a:r>
              <a:rPr lang="en-US" dirty="0"/>
              <a:t> study (74% </a:t>
            </a:r>
            <a:r>
              <a:rPr lang="en-US" dirty="0" err="1"/>
              <a:t>pos</a:t>
            </a:r>
            <a:r>
              <a:rPr lang="en-US" dirty="0"/>
              <a:t>) estimated that around 73% (over 5,000) of the population had been infected and only 18% had a clinical illness (900).</a:t>
            </a:r>
          </a:p>
          <a:p>
            <a:pPr lvl="0"/>
            <a:r>
              <a:rPr lang="en-US" dirty="0"/>
              <a:t>2013 – outbreak in French Polynesia . Since then, spread to other Pacific Islands, with over 30,000 suspected cases.</a:t>
            </a:r>
          </a:p>
          <a:p>
            <a:pPr defTabSz="931774">
              <a:defRPr/>
            </a:pPr>
            <a:endParaRPr lang="en-US" dirty="0"/>
          </a:p>
          <a:p>
            <a:pPr defTabSz="931774">
              <a:defRPr/>
            </a:pPr>
            <a:r>
              <a:rPr lang="en-US" dirty="0"/>
              <a:t>Mosquito, perinatal, potential blood transfusion, evidence of sexual transmission – male to female and female to male described</a:t>
            </a:r>
            <a:r>
              <a:rPr lang="en-US" baseline="0" dirty="0"/>
              <a:t> too</a:t>
            </a:r>
            <a:r>
              <a:rPr lang="en-US" dirty="0"/>
              <a:t>– viral RNA detected in semen. </a:t>
            </a:r>
            <a:r>
              <a:rPr lang="en-US" dirty="0">
                <a:effectLst/>
              </a:rPr>
              <a:t>Zika virus RNA has been identified in 3% of asymptomatic blood donors during an ongoing outbreak in French</a:t>
            </a:r>
            <a:r>
              <a:rPr lang="en-US" baseline="0" dirty="0">
                <a:effectLst/>
              </a:rPr>
              <a:t> Polynesia</a:t>
            </a:r>
            <a:r>
              <a:rPr lang="en-US" dirty="0">
                <a:effectLst/>
              </a:rPr>
              <a:t>.</a:t>
            </a:r>
            <a:endParaRPr lang="en-US" dirty="0"/>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67DD84F6-FEA6-4420-8F86-7B0E7F23BF1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2587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this condition may be identified by prenatal ultrasound, postnatal confirmation is required. In addition, the absence of microcephalus on prenatal ultrasound does not necessarily mean that it will not be diagnosed after delivery. Cranial ultrasound, CT or MRI scans may also reflect the diagnosis and contribute to the diagnosis of any underlying brain abnormalities.</a:t>
            </a:r>
          </a:p>
        </p:txBody>
      </p:sp>
      <p:sp>
        <p:nvSpPr>
          <p:cNvPr id="4" name="Slide Number Placeholder 3"/>
          <p:cNvSpPr>
            <a:spLocks noGrp="1"/>
          </p:cNvSpPr>
          <p:nvPr>
            <p:ph type="sldNum" sz="quarter" idx="10"/>
          </p:nvPr>
        </p:nvSpPr>
        <p:spPr/>
        <p:txBody>
          <a:bodyPr/>
          <a:lstStyle/>
          <a:p>
            <a:fld id="{3806A860-3B2D-4037-9A11-5B64728881D5}" type="slidenum">
              <a:rPr lang="en-US" smtClean="0"/>
              <a:t>20</a:t>
            </a:fld>
            <a:endParaRPr lang="en-US"/>
          </a:p>
        </p:txBody>
      </p:sp>
    </p:spTree>
    <p:extLst>
      <p:ext uri="{BB962C8B-B14F-4D97-AF65-F5344CB8AC3E}">
        <p14:creationId xmlns:p14="http://schemas.microsoft.com/office/powerpoint/2010/main" val="2300567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is subject to change</a:t>
            </a:r>
            <a:r>
              <a:rPr lang="en-US" baseline="0" dirty="0"/>
              <a:t> as evidence and understanding of the disease and its complications are better understood</a:t>
            </a:r>
            <a:endParaRPr lang="en-US" dirty="0"/>
          </a:p>
          <a:p>
            <a:r>
              <a:rPr lang="en-US" dirty="0"/>
              <a:t>SYMPTOMS!!! Are fever, rash, joint pain and/or conjunctivitis</a:t>
            </a:r>
            <a:r>
              <a:rPr lang="en-US" baseline="0" dirty="0"/>
              <a:t> (red eyes)</a:t>
            </a: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21</a:t>
            </a:fld>
            <a:endParaRPr lang="en-US"/>
          </a:p>
        </p:txBody>
      </p:sp>
    </p:spTree>
    <p:extLst>
      <p:ext uri="{BB962C8B-B14F-4D97-AF65-F5344CB8AC3E}">
        <p14:creationId xmlns:p14="http://schemas.microsoft.com/office/powerpoint/2010/main" val="446232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Commercial testing is available.</a:t>
            </a:r>
          </a:p>
          <a:p>
            <a:r>
              <a:rPr lang="en-US" altLang="en-US" b="0" dirty="0" err="1">
                <a:latin typeface="Times New Roman" panose="02020603050405020304" pitchFamily="18" charset="0"/>
                <a:cs typeface="Times New Roman" panose="02020603050405020304" pitchFamily="18" charset="0"/>
              </a:rPr>
              <a:t>PRNT</a:t>
            </a:r>
            <a:r>
              <a:rPr lang="en-US" altLang="en-US" b="0" dirty="0">
                <a:latin typeface="Times New Roman" panose="02020603050405020304" pitchFamily="18" charset="0"/>
                <a:cs typeface="Times New Roman" panose="02020603050405020304" pitchFamily="18" charset="0"/>
              </a:rPr>
              <a:t> -Plaque Reduction Neutralization Test)</a:t>
            </a:r>
            <a:r>
              <a:rPr lang="en-US" altLang="en-US" b="0" baseline="0" dirty="0">
                <a:latin typeface="Times New Roman" panose="02020603050405020304" pitchFamily="18" charset="0"/>
                <a:cs typeface="Times New Roman" panose="02020603050405020304" pitchFamily="18" charset="0"/>
              </a:rPr>
              <a:t> used to quantify the </a:t>
            </a:r>
            <a:r>
              <a:rPr lang="en-US" altLang="en-US" b="0" baseline="0" dirty="0" err="1">
                <a:latin typeface="Times New Roman" panose="02020603050405020304" pitchFamily="18" charset="0"/>
                <a:cs typeface="Times New Roman" panose="02020603050405020304" pitchFamily="18" charset="0"/>
              </a:rPr>
              <a:t>titre</a:t>
            </a:r>
            <a:r>
              <a:rPr lang="en-US" altLang="en-US" b="0" baseline="0" dirty="0">
                <a:latin typeface="Times New Roman" panose="02020603050405020304" pitchFamily="18" charset="0"/>
                <a:cs typeface="Times New Roman" panose="02020603050405020304" pitchFamily="18" charset="0"/>
              </a:rPr>
              <a:t> of antibody necessary to neutralize a virus </a:t>
            </a:r>
          </a:p>
          <a:p>
            <a:pPr defTabSz="931774">
              <a:defRPr/>
            </a:pPr>
            <a:r>
              <a:rPr lang="en-US" altLang="en-US" b="0" baseline="0" dirty="0">
                <a:latin typeface="Times New Roman" panose="02020603050405020304" pitchFamily="18" charset="0"/>
                <a:cs typeface="Times New Roman" panose="02020603050405020304" pitchFamily="18" charset="0"/>
              </a:rPr>
              <a:t>IgM (Immune Globulin M) Antibody that represents acute or recent infection</a:t>
            </a:r>
            <a:endParaRPr lang="en-US" altLang="en-US" b="0" dirty="0">
              <a:latin typeface="Times New Roman" panose="02020603050405020304" pitchFamily="18" charset="0"/>
              <a:cs typeface="Times New Roman" panose="02020603050405020304" pitchFamily="18" charset="0"/>
            </a:endParaRPr>
          </a:p>
          <a:p>
            <a:pPr defTabSz="931774">
              <a:defRPr/>
            </a:pPr>
            <a:r>
              <a:rPr lang="en-US" altLang="en-US" b="0" dirty="0">
                <a:latin typeface="Times New Roman" panose="02020603050405020304" pitchFamily="18" charset="0"/>
                <a:cs typeface="Times New Roman" panose="02020603050405020304" pitchFamily="18" charset="0"/>
              </a:rPr>
              <a:t>4-fold rise in virus-specific neutralizing antibodies in paired sera. </a:t>
            </a:r>
            <a:r>
              <a:rPr lang="en-US" altLang="en-US" b="0" dirty="0" err="1">
                <a:latin typeface="Times New Roman" panose="02020603050405020304" pitchFamily="18" charset="0"/>
              </a:rPr>
              <a:t>Immunohistochemical</a:t>
            </a:r>
            <a:r>
              <a:rPr lang="en-US" altLang="en-US" b="0" dirty="0">
                <a:latin typeface="Times New Roman" panose="02020603050405020304" pitchFamily="18" charset="0"/>
              </a:rPr>
              <a:t> staining (IHC) for viral antigens or RT-PCR on fixed tissues </a:t>
            </a:r>
          </a:p>
          <a:p>
            <a:pPr defTabSz="931774">
              <a:defRPr/>
            </a:pPr>
            <a:r>
              <a:rPr lang="en-US" b="0" dirty="0">
                <a:latin typeface="Times New Roman" panose="02020603050405020304" pitchFamily="18" charset="0"/>
                <a:cs typeface="Times New Roman" panose="02020603050405020304" pitchFamily="18" charset="0"/>
              </a:rPr>
              <a:t>Difficult to distinguish infecting virus in people previously infected with or vaccinated against a related </a:t>
            </a:r>
            <a:r>
              <a:rPr lang="en-US" b="0" dirty="0" err="1">
                <a:latin typeface="Times New Roman" panose="02020603050405020304" pitchFamily="18" charset="0"/>
                <a:cs typeface="Times New Roman" panose="02020603050405020304" pitchFamily="18" charset="0"/>
              </a:rPr>
              <a:t>flavivirus</a:t>
            </a:r>
            <a:endParaRPr lang="en-US" altLang="en-US" b="0" dirty="0">
              <a:latin typeface="Times New Roman" panose="02020603050405020304" pitchFamily="18" charset="0"/>
              <a:cs typeface="Times New Roman" panose="02020603050405020304" pitchFamily="18" charset="0"/>
            </a:endParaRPr>
          </a:p>
          <a:p>
            <a:pPr defTabSz="931774">
              <a:defRPr/>
            </a:pPr>
            <a:r>
              <a:rPr lang="en-US" b="0" dirty="0">
                <a:latin typeface="Times New Roman" panose="02020603050405020304" pitchFamily="18" charset="0"/>
                <a:cs typeface="Times New Roman" panose="02020603050405020304" pitchFamily="18" charset="0"/>
              </a:rPr>
              <a:t>Neutralizing antibody testing may discriminate between cross-reacting antibodies in primary </a:t>
            </a:r>
            <a:r>
              <a:rPr lang="en-US" b="0" dirty="0" err="1">
                <a:latin typeface="Times New Roman" panose="02020603050405020304" pitchFamily="18" charset="0"/>
                <a:cs typeface="Times New Roman" panose="02020603050405020304" pitchFamily="18" charset="0"/>
              </a:rPr>
              <a:t>flavivirus</a:t>
            </a:r>
            <a:r>
              <a:rPr lang="en-US" b="0" dirty="0">
                <a:latin typeface="Times New Roman" panose="02020603050405020304" pitchFamily="18" charset="0"/>
                <a:cs typeface="Times New Roman" panose="02020603050405020304" pitchFamily="18" charset="0"/>
              </a:rPr>
              <a:t> infections (West Nile, dengue, yellow fever, chikungunya)</a:t>
            </a:r>
          </a:p>
          <a:p>
            <a:pPr defTabSz="931774">
              <a:defRPr/>
            </a:pPr>
            <a:r>
              <a:rPr lang="en-US" b="0" dirty="0">
                <a:latin typeface="Times New Roman" panose="02020603050405020304" pitchFamily="18" charset="0"/>
                <a:cs typeface="Times New Roman" panose="02020603050405020304" pitchFamily="18" charset="0"/>
              </a:rPr>
              <a:t>Antibody testing looks for immunological memory in your body</a:t>
            </a:r>
            <a:r>
              <a:rPr lang="en-US" b="0" baseline="0" dirty="0">
                <a:latin typeface="Times New Roman" panose="02020603050405020304" pitchFamily="18" charset="0"/>
                <a:cs typeface="Times New Roman" panose="02020603050405020304" pitchFamily="18" charset="0"/>
              </a:rPr>
              <a:t> (exposed to a virus/bacteria)</a:t>
            </a:r>
          </a:p>
          <a:p>
            <a:pPr defTabSz="931774">
              <a:defRPr/>
            </a:pPr>
            <a:r>
              <a:rPr lang="en-US" altLang="en-US" b="0" baseline="0" dirty="0">
                <a:latin typeface="Times New Roman" panose="02020603050405020304" pitchFamily="18" charset="0"/>
                <a:cs typeface="Times New Roman" panose="02020603050405020304" pitchFamily="18" charset="0"/>
              </a:rPr>
              <a:t>Antigen testing looks for the presence of the virus/bacteria in your body</a:t>
            </a:r>
            <a:endParaRPr lang="en-US" altLang="en-US" b="0" dirty="0">
              <a:latin typeface="Times New Roman" panose="02020603050405020304" pitchFamily="18" charset="0"/>
            </a:endParaRPr>
          </a:p>
          <a:p>
            <a:r>
              <a:rPr lang="en-US" baseline="0" dirty="0"/>
              <a:t>PCR (Polymerase Chain Reaction)</a:t>
            </a:r>
          </a:p>
        </p:txBody>
      </p:sp>
      <p:sp>
        <p:nvSpPr>
          <p:cNvPr id="4" name="Slide Number Placeholder 3"/>
          <p:cNvSpPr>
            <a:spLocks noGrp="1"/>
          </p:cNvSpPr>
          <p:nvPr>
            <p:ph type="sldNum" sz="quarter" idx="10"/>
          </p:nvPr>
        </p:nvSpPr>
        <p:spPr/>
        <p:txBody>
          <a:bodyPr/>
          <a:lstStyle/>
          <a:p>
            <a:fld id="{3806A860-3B2D-4037-9A11-5B64728881D5}" type="slidenum">
              <a:rPr lang="en-US" smtClean="0"/>
              <a:t>22</a:t>
            </a:fld>
            <a:endParaRPr lang="en-US"/>
          </a:p>
        </p:txBody>
      </p:sp>
    </p:spTree>
    <p:extLst>
      <p:ext uri="{BB962C8B-B14F-4D97-AF65-F5344CB8AC3E}">
        <p14:creationId xmlns:p14="http://schemas.microsoft.com/office/powerpoint/2010/main" val="262642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CDC and FDOH have released info for pregnant women and guidance for clinicians. </a:t>
            </a:r>
          </a:p>
          <a:p>
            <a:pPr defTabSz="931774">
              <a:defRPr/>
            </a:pPr>
            <a:r>
              <a:rPr lang="en-US" dirty="0"/>
              <a:t>Blast fax to members of the American Congress of Obstetricians and Gynecologists members but we are also looking into other groups such as midwives. </a:t>
            </a:r>
          </a:p>
          <a:p>
            <a:pPr defTabSz="931774">
              <a:defRPr/>
            </a:pPr>
            <a:r>
              <a:rPr lang="en-US" dirty="0"/>
              <a:t>Distribute to hospitals. </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24</a:t>
            </a:fld>
            <a:endParaRPr lang="en-US"/>
          </a:p>
        </p:txBody>
      </p:sp>
    </p:spTree>
    <p:extLst>
      <p:ext uri="{BB962C8B-B14F-4D97-AF65-F5344CB8AC3E}">
        <p14:creationId xmlns:p14="http://schemas.microsoft.com/office/powerpoint/2010/main" val="302277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dirty="0"/>
              <a:t>Spread to the Americas in 2015. First locally acquired cases were identified in Brazil, Pan American Health Organization sent out an alert about the cases in May. Since then, locally acquired cases have been identified in </a:t>
            </a:r>
            <a:r>
              <a:rPr lang="es-ES" dirty="0" err="1">
                <a:effectLst/>
              </a:rPr>
              <a:t>Brazil</a:t>
            </a:r>
            <a:r>
              <a:rPr lang="es-ES" dirty="0">
                <a:effectLst/>
              </a:rPr>
              <a:t>, Colombia, </a:t>
            </a:r>
            <a:r>
              <a:rPr lang="es-ES" dirty="0" err="1">
                <a:effectLst/>
              </a:rPr>
              <a:t>Suriname</a:t>
            </a:r>
            <a:r>
              <a:rPr lang="es-ES" dirty="0">
                <a:effectLst/>
              </a:rPr>
              <a:t>, Venezuela, French </a:t>
            </a:r>
            <a:r>
              <a:rPr lang="es-ES" dirty="0" err="1">
                <a:effectLst/>
              </a:rPr>
              <a:t>Guiana</a:t>
            </a:r>
            <a:r>
              <a:rPr lang="es-ES" dirty="0">
                <a:effectLst/>
              </a:rPr>
              <a:t>, Guyana, Paraguay, El Salvador, Guatemala, Honduras, </a:t>
            </a:r>
            <a:r>
              <a:rPr lang="es-ES" dirty="0" err="1">
                <a:effectLst/>
              </a:rPr>
              <a:t>Panama</a:t>
            </a:r>
            <a:r>
              <a:rPr lang="es-ES" dirty="0">
                <a:effectLst/>
              </a:rPr>
              <a:t>, </a:t>
            </a:r>
            <a:r>
              <a:rPr lang="es-ES" dirty="0" err="1">
                <a:effectLst/>
              </a:rPr>
              <a:t>Mexico</a:t>
            </a:r>
            <a:r>
              <a:rPr lang="es-ES" dirty="0">
                <a:effectLst/>
              </a:rPr>
              <a:t>, </a:t>
            </a:r>
            <a:r>
              <a:rPr lang="es-ES" dirty="0" err="1">
                <a:effectLst/>
              </a:rPr>
              <a:t>Martinique</a:t>
            </a:r>
            <a:r>
              <a:rPr lang="es-ES" dirty="0">
                <a:effectLst/>
              </a:rPr>
              <a:t>, Puerto Rico, and </a:t>
            </a:r>
            <a:r>
              <a:rPr lang="es-ES" dirty="0" err="1">
                <a:effectLst/>
              </a:rPr>
              <a:t>Haiti</a:t>
            </a:r>
            <a:r>
              <a:rPr lang="es-ES" dirty="0">
                <a:effectLst/>
              </a:rPr>
              <a:t>.  </a:t>
            </a:r>
            <a:r>
              <a:rPr lang="en-US" b="0" dirty="0">
                <a:latin typeface="Times New Roman" panose="02020603050405020304" pitchFamily="18" charset="0"/>
                <a:cs typeface="Times New Roman" panose="02020603050405020304" pitchFamily="18" charset="0"/>
              </a:rPr>
              <a:t>20 countries or territories in the Americas, including Puerto Rico</a:t>
            </a:r>
          </a:p>
          <a:p>
            <a:pPr defTabSz="931774">
              <a:defRPr/>
            </a:pPr>
            <a:endParaRPr lang="es-ES" altLang="en-US" dirty="0">
              <a:effectLst/>
              <a:latin typeface="Arial" panose="020B0604020202020204" pitchFamily="34" charset="0"/>
              <a:cs typeface="Arial" panose="020B0604020202020204" pitchFamily="34" charset="0"/>
            </a:endParaRPr>
          </a:p>
          <a:p>
            <a:pPr defTabSz="931774">
              <a:defRPr/>
            </a:pPr>
            <a:r>
              <a:rPr lang="en-US" dirty="0"/>
              <a:t> Zika virus infections have been reported in travelers returning to the United States. </a:t>
            </a:r>
            <a:r>
              <a:rPr lang="en-US" b="0" dirty="0">
                <a:latin typeface="Times New Roman" panose="02020603050405020304" pitchFamily="18" charset="0"/>
                <a:cs typeface="Times New Roman" panose="02020603050405020304" pitchFamily="18" charset="0"/>
              </a:rPr>
              <a:t>From 2011–2014, 11 laboratory-confirmed Zika virus disease cases identified in travelers returning to the U.S. from areas with local transmission. </a:t>
            </a:r>
          </a:p>
          <a:p>
            <a:pPr defTabSz="931774">
              <a:defRPr/>
            </a:pPr>
            <a:endParaRPr lang="en-US" b="0" dirty="0">
              <a:latin typeface="Times New Roman" panose="02020603050405020304" pitchFamily="18" charset="0"/>
              <a:cs typeface="Times New Roman" panose="02020603050405020304" pitchFamily="18" charset="0"/>
            </a:endParaRPr>
          </a:p>
          <a:p>
            <a:pPr defTabSz="931774">
              <a:defRPr/>
            </a:pPr>
            <a:r>
              <a:rPr lang="en-US" b="0" dirty="0">
                <a:latin typeface="Times New Roman" panose="02020603050405020304" pitchFamily="18" charset="0"/>
                <a:cs typeface="Times New Roman" panose="02020603050405020304" pitchFamily="18" charset="0"/>
              </a:rPr>
              <a:t>Se</a:t>
            </a:r>
            <a:r>
              <a:rPr lang="en-US" b="0" baseline="0" dirty="0">
                <a:latin typeface="Times New Roman" panose="02020603050405020304" pitchFamily="18" charset="0"/>
                <a:cs typeface="Times New Roman" panose="02020603050405020304" pitchFamily="18" charset="0"/>
              </a:rPr>
              <a:t> next slide for </a:t>
            </a:r>
            <a:r>
              <a:rPr lang="en-US" b="0" dirty="0">
                <a:latin typeface="Times New Roman" panose="02020603050405020304" pitchFamily="18" charset="0"/>
                <a:cs typeface="Times New Roman" panose="02020603050405020304" pitchFamily="18" charset="0"/>
              </a:rPr>
              <a:t>U.S.,</a:t>
            </a:r>
            <a:r>
              <a:rPr lang="en-US" b="0" baseline="0" dirty="0">
                <a:latin typeface="Times New Roman" panose="02020603050405020304" pitchFamily="18" charset="0"/>
                <a:cs typeface="Times New Roman" panose="02020603050405020304" pitchFamily="18" charset="0"/>
              </a:rPr>
              <a:t> situation</a:t>
            </a:r>
            <a:endParaRPr lang="en-US" dirty="0">
              <a:latin typeface="Times New Roman" panose="02020603050405020304" pitchFamily="18" charset="0"/>
              <a:cs typeface="Times New Roman" panose="02020603050405020304" pitchFamily="18" charset="0"/>
            </a:endParaRPr>
          </a:p>
          <a:p>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3</a:t>
            </a:fld>
            <a:endParaRPr lang="en-US" altLang="en-US" sz="1100">
              <a:solidFill>
                <a:prstClr val="black"/>
              </a:solidFill>
            </a:endParaRPr>
          </a:p>
        </p:txBody>
      </p:sp>
    </p:spTree>
    <p:extLst>
      <p:ext uri="{BB962C8B-B14F-4D97-AF65-F5344CB8AC3E}">
        <p14:creationId xmlns:p14="http://schemas.microsoft.com/office/powerpoint/2010/main" val="2329461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defTabSz="931774">
              <a:defRPr/>
            </a:pPr>
            <a:r>
              <a:rPr lang="en-US" b="1" dirty="0">
                <a:latin typeface="Times New Roman" panose="02020603050405020304" pitchFamily="18" charset="0"/>
                <a:cs typeface="Times New Roman" panose="02020603050405020304" pitchFamily="18" charset="0"/>
              </a:rPr>
              <a:t>Non-travel</a:t>
            </a:r>
            <a:r>
              <a:rPr lang="en-US" b="0" dirty="0">
                <a:latin typeface="Times New Roman" panose="02020603050405020304" pitchFamily="18" charset="0"/>
                <a:cs typeface="Times New Roman" panose="02020603050405020304" pitchFamily="18" charset="0"/>
              </a:rPr>
              <a:t> related infections is 15 and all are in Miami-Dade and Broward County (See latest press release – This quote form 8-4-2016). </a:t>
            </a:r>
          </a:p>
          <a:p>
            <a:r>
              <a:rPr lang="en-US" altLang="en-US" dirty="0">
                <a:latin typeface="Arial" panose="020B0604020202020204" pitchFamily="34" charset="0"/>
                <a:cs typeface="Arial" panose="020B0604020202020204" pitchFamily="34" charset="0"/>
              </a:rPr>
              <a:t>US States</a:t>
            </a:r>
          </a:p>
          <a:p>
            <a:r>
              <a:rPr lang="en-US" altLang="en-US" dirty="0">
                <a:latin typeface="Arial" panose="020B0604020202020204" pitchFamily="34" charset="0"/>
                <a:cs typeface="Arial" panose="020B0604020202020204" pitchFamily="34" charset="0"/>
              </a:rPr>
              <a:t>Locally acquired mosquito-borne cases reported: 6</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1,818</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Laboratory acquired cases reported:  1</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1,825</a:t>
            </a:r>
          </a:p>
          <a:p>
            <a:pPr marL="628650" lvl="1"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Sexually transmitted: 16</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5</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US Territories</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Locally acquired cases reported: 5,525</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Travel-associated cases reported: 23</a:t>
            </a:r>
          </a:p>
          <a:p>
            <a:pPr marL="171450" indent="-171450">
              <a:buFont typeface="Arial" panose="020B0604020202020204" pitchFamily="34" charset="0"/>
              <a:buChar char="•"/>
            </a:pPr>
            <a:r>
              <a:rPr lang="en-US" altLang="en-US" dirty="0">
                <a:latin typeface="Arial" panose="020B0604020202020204" pitchFamily="34" charset="0"/>
                <a:cs typeface="Arial" panose="020B0604020202020204" pitchFamily="34" charset="0"/>
              </a:rPr>
              <a:t>Total: 5,548*</a:t>
            </a:r>
          </a:p>
          <a:p>
            <a:pPr marL="628650" lvl="1" indent="-171450">
              <a:buFont typeface="Arial" panose="020B0604020202020204" pitchFamily="34" charset="0"/>
              <a:buChar char="•"/>
            </a:pPr>
            <a:r>
              <a:rPr lang="en-US" altLang="en-US" dirty="0" err="1">
                <a:latin typeface="Arial" panose="020B0604020202020204" pitchFamily="34" charset="0"/>
                <a:cs typeface="Arial" panose="020B0604020202020204" pitchFamily="34" charset="0"/>
              </a:rPr>
              <a:t>Guillain-Barré</a:t>
            </a:r>
            <a:r>
              <a:rPr lang="en-US" altLang="en-US" dirty="0">
                <a:latin typeface="Arial" panose="020B0604020202020204" pitchFamily="34" charset="0"/>
                <a:cs typeface="Arial" panose="020B0604020202020204" pitchFamily="34" charset="0"/>
              </a:rPr>
              <a:t> syndrome: 18</a:t>
            </a:r>
          </a:p>
          <a:p>
            <a:pPr marL="0" indent="0">
              <a:buFont typeface="Arial" panose="020B0604020202020204" pitchFamily="34" charset="0"/>
              <a:buNone/>
            </a:pPr>
            <a:r>
              <a:rPr lang="en-US" altLang="en-US" dirty="0">
                <a:latin typeface="Arial" panose="020B0604020202020204" pitchFamily="34" charset="0"/>
                <a:cs typeface="Arial" panose="020B0604020202020204" pitchFamily="34" charset="0"/>
              </a:rPr>
              <a:t>*Sexually transmitted cases are not reported for areas with local mosquito-borne transmission of Zika virus because it is not possible to determine whether infection occurred due to mosquito-borne or sexual transmission.</a:t>
            </a:r>
          </a:p>
          <a:p>
            <a:pPr marL="457200" lvl="1" indent="0">
              <a:buFont typeface="Arial" panose="020B0604020202020204" pitchFamily="34" charset="0"/>
              <a:buNone/>
            </a:pPr>
            <a:endParaRPr lang="en-US" altLang="en-US" dirty="0">
              <a:latin typeface="Arial" panose="020B0604020202020204" pitchFamily="34" charset="0"/>
              <a:cs typeface="Arial" panose="020B0604020202020204" pitchFamily="34" charset="0"/>
            </a:endParaRPr>
          </a:p>
        </p:txBody>
      </p:sp>
      <p:sp>
        <p:nvSpPr>
          <p:cNvPr id="55300" name="Slide Number Placeholder 3"/>
          <p:cNvSpPr>
            <a:spLocks noGrp="1"/>
          </p:cNvSpPr>
          <p:nvPr>
            <p:ph type="sldNum" sz="quarter" idx="5"/>
          </p:nvPr>
        </p:nvSpPr>
        <p:spPr>
          <a:noFill/>
        </p:spPr>
        <p:txBody>
          <a:bodyPr/>
          <a:lstStyle>
            <a:lvl1pPr defTabSz="906619">
              <a:spcBef>
                <a:spcPct val="30000"/>
              </a:spcBef>
              <a:defRPr sz="1200">
                <a:solidFill>
                  <a:schemeClr val="tx1"/>
                </a:solidFill>
                <a:latin typeface="Arial" panose="020B0604020202020204" pitchFamily="34" charset="0"/>
                <a:cs typeface="Arial" panose="020B0604020202020204" pitchFamily="34" charset="0"/>
              </a:defRPr>
            </a:lvl1pPr>
            <a:lvl2pPr marL="723647" indent="-276931" defTabSz="906619">
              <a:spcBef>
                <a:spcPct val="30000"/>
              </a:spcBef>
              <a:defRPr sz="1200">
                <a:solidFill>
                  <a:schemeClr val="tx1"/>
                </a:solidFill>
                <a:latin typeface="Arial" panose="020B0604020202020204" pitchFamily="34" charset="0"/>
                <a:cs typeface="Arial" panose="020B0604020202020204" pitchFamily="34" charset="0"/>
              </a:defRPr>
            </a:lvl2pPr>
            <a:lvl3pPr marL="1114317" indent="-220886" defTabSz="906619">
              <a:spcBef>
                <a:spcPct val="30000"/>
              </a:spcBef>
              <a:defRPr sz="1200">
                <a:solidFill>
                  <a:schemeClr val="tx1"/>
                </a:solidFill>
                <a:latin typeface="Arial" panose="020B0604020202020204" pitchFamily="34" charset="0"/>
                <a:cs typeface="Arial" panose="020B0604020202020204" pitchFamily="34" charset="0"/>
              </a:defRPr>
            </a:lvl3pPr>
            <a:lvl4pPr marL="1561034" indent="-220886" defTabSz="906619">
              <a:spcBef>
                <a:spcPct val="30000"/>
              </a:spcBef>
              <a:defRPr sz="1200">
                <a:solidFill>
                  <a:schemeClr val="tx1"/>
                </a:solidFill>
                <a:latin typeface="Arial" panose="020B0604020202020204" pitchFamily="34" charset="0"/>
                <a:cs typeface="Arial" panose="020B0604020202020204" pitchFamily="34" charset="0"/>
              </a:defRPr>
            </a:lvl4pPr>
            <a:lvl5pPr marL="2007749" indent="-220886" defTabSz="906619">
              <a:spcBef>
                <a:spcPct val="30000"/>
              </a:spcBef>
              <a:defRPr sz="1200">
                <a:solidFill>
                  <a:schemeClr val="tx1"/>
                </a:solidFill>
                <a:latin typeface="Arial" panose="020B0604020202020204" pitchFamily="34" charset="0"/>
                <a:cs typeface="Arial" panose="020B0604020202020204" pitchFamily="34" charset="0"/>
              </a:defRPr>
            </a:lvl5pPr>
            <a:lvl6pPr marL="2482488"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57227"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31964"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06703" indent="-220886" defTabSz="906619"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92BCE-286D-4A20-A2B1-C82142F4965F}" type="slidenum">
              <a:rPr lang="en-US" altLang="en-US" sz="1100">
                <a:solidFill>
                  <a:prstClr val="black"/>
                </a:solidFill>
              </a:rPr>
              <a:pPr>
                <a:spcBef>
                  <a:spcPct val="0"/>
                </a:spcBef>
              </a:pPr>
              <a:t>4</a:t>
            </a:fld>
            <a:endParaRPr lang="en-US" altLang="en-US" sz="1100">
              <a:solidFill>
                <a:prstClr val="black"/>
              </a:solidFill>
            </a:endParaRPr>
          </a:p>
        </p:txBody>
      </p:sp>
    </p:spTree>
    <p:extLst>
      <p:ext uri="{BB962C8B-B14F-4D97-AF65-F5344CB8AC3E}">
        <p14:creationId xmlns:p14="http://schemas.microsoft.com/office/powerpoint/2010/main" val="2067813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This is a general representation and is a bit older. Surveillance in your area is important to know which ones present and your CHD appreciates this information.</a:t>
            </a:r>
          </a:p>
          <a:p>
            <a:endParaRPr lang="en-US" altLang="en-US" dirty="0">
              <a:latin typeface="Arial" panose="020B0604020202020204" pitchFamily="34" charset="0"/>
              <a:cs typeface="Arial" panose="020B0604020202020204" pitchFamily="34" charset="0"/>
            </a:endParaRPr>
          </a:p>
          <a:p>
            <a:r>
              <a:rPr lang="en-US" altLang="en-US" dirty="0" err="1">
                <a:latin typeface="Arial" panose="020B0604020202020204" pitchFamily="34" charset="0"/>
                <a:cs typeface="Arial" panose="020B0604020202020204" pitchFamily="34" charset="0"/>
              </a:rPr>
              <a:t>Aedes</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aegypti</a:t>
            </a:r>
            <a:r>
              <a:rPr lang="en-US" altLang="en-US" dirty="0">
                <a:latin typeface="Arial" panose="020B0604020202020204" pitchFamily="34" charset="0"/>
                <a:cs typeface="Arial" panose="020B0604020202020204" pitchFamily="34" charset="0"/>
              </a:rPr>
              <a:t> is</a:t>
            </a:r>
            <a:r>
              <a:rPr lang="en-US" altLang="en-US" baseline="0" dirty="0">
                <a:latin typeface="Arial" panose="020B0604020202020204" pitchFamily="34" charset="0"/>
                <a:cs typeface="Arial" panose="020B0604020202020204" pitchFamily="34" charset="0"/>
              </a:rPr>
              <a:t> found in all of Florida, and the Southeastern and Gulf Coast states.  </a:t>
            </a:r>
            <a:r>
              <a:rPr lang="en-US" altLang="en-US" baseline="0" dirty="0" err="1">
                <a:latin typeface="Arial" panose="020B0604020202020204" pitchFamily="34" charset="0"/>
                <a:cs typeface="Arial" panose="020B0604020202020204" pitchFamily="34" charset="0"/>
              </a:rPr>
              <a:t>Albopictus</a:t>
            </a:r>
            <a:r>
              <a:rPr lang="en-US" altLang="en-US" baseline="0" dirty="0">
                <a:latin typeface="Arial" panose="020B0604020202020204" pitchFamily="34" charset="0"/>
                <a:cs typeface="Arial" panose="020B0604020202020204" pitchFamily="34" charset="0"/>
              </a:rPr>
              <a:t> has a more northerly range.</a:t>
            </a:r>
            <a:endParaRPr lang="en-US" altLang="en-US" dirty="0">
              <a:latin typeface="Arial" panose="020B0604020202020204" pitchFamily="34" charset="0"/>
              <a:cs typeface="Arial" panose="020B0604020202020204" pitchFamily="34" charset="0"/>
            </a:endParaRPr>
          </a:p>
        </p:txBody>
      </p:sp>
      <p:sp>
        <p:nvSpPr>
          <p:cNvPr id="124932" name="Slide Number Placeholder 3"/>
          <p:cNvSpPr>
            <a:spLocks noGrp="1"/>
          </p:cNvSpPr>
          <p:nvPr>
            <p:ph type="sldNum" sz="quarter" idx="5"/>
          </p:nvPr>
        </p:nvSpPr>
        <p:spPr>
          <a:noFill/>
        </p:spPr>
        <p:txBody>
          <a:bodyPr/>
          <a:lstStyle>
            <a:lvl1pPr defTabSz="965961">
              <a:spcBef>
                <a:spcPct val="30000"/>
              </a:spcBef>
              <a:defRPr sz="1200">
                <a:solidFill>
                  <a:schemeClr val="tx1"/>
                </a:solidFill>
                <a:latin typeface="Arial" panose="020B0604020202020204" pitchFamily="34" charset="0"/>
                <a:cs typeface="Arial" panose="020B0604020202020204" pitchFamily="34" charset="0"/>
              </a:defRPr>
            </a:lvl1pPr>
            <a:lvl2pPr marL="771450" indent="-296711" defTabSz="965961">
              <a:spcBef>
                <a:spcPct val="30000"/>
              </a:spcBef>
              <a:defRPr sz="1200">
                <a:solidFill>
                  <a:schemeClr val="tx1"/>
                </a:solidFill>
                <a:latin typeface="Arial" panose="020B0604020202020204" pitchFamily="34" charset="0"/>
                <a:cs typeface="Arial" panose="020B0604020202020204" pitchFamily="34" charset="0"/>
              </a:defRPr>
            </a:lvl2pPr>
            <a:lvl3pPr marL="1186847" indent="-237369" defTabSz="965961">
              <a:spcBef>
                <a:spcPct val="30000"/>
              </a:spcBef>
              <a:defRPr sz="1200">
                <a:solidFill>
                  <a:schemeClr val="tx1"/>
                </a:solidFill>
                <a:latin typeface="Arial" panose="020B0604020202020204" pitchFamily="34" charset="0"/>
                <a:cs typeface="Arial" panose="020B0604020202020204" pitchFamily="34" charset="0"/>
              </a:defRPr>
            </a:lvl3pPr>
            <a:lvl4pPr marL="1661585" indent="-237369" defTabSz="965961">
              <a:spcBef>
                <a:spcPct val="30000"/>
              </a:spcBef>
              <a:defRPr sz="1200">
                <a:solidFill>
                  <a:schemeClr val="tx1"/>
                </a:solidFill>
                <a:latin typeface="Arial" panose="020B0604020202020204" pitchFamily="34" charset="0"/>
                <a:cs typeface="Arial" panose="020B0604020202020204" pitchFamily="34" charset="0"/>
              </a:defRPr>
            </a:lvl4pPr>
            <a:lvl5pPr marL="2136324" indent="-237369" defTabSz="965961">
              <a:spcBef>
                <a:spcPct val="30000"/>
              </a:spcBef>
              <a:defRPr sz="1200">
                <a:solidFill>
                  <a:schemeClr val="tx1"/>
                </a:solidFill>
                <a:latin typeface="Arial" panose="020B0604020202020204" pitchFamily="34" charset="0"/>
                <a:cs typeface="Arial" panose="020B0604020202020204" pitchFamily="34" charset="0"/>
              </a:defRPr>
            </a:lvl5pPr>
            <a:lvl6pPr marL="2611062"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5801"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60540"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35279" indent="-237369" defTabSz="96596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9C3C0C-4603-466E-B105-205CCBDE75DA}" type="slidenum">
              <a:rPr lang="en-US" altLang="en-US"/>
              <a:pPr>
                <a:spcBef>
                  <a:spcPct val="0"/>
                </a:spcBef>
              </a:pPr>
              <a:t>5</a:t>
            </a:fld>
            <a:endParaRPr lang="en-US" altLang="en-US"/>
          </a:p>
        </p:txBody>
      </p:sp>
    </p:spTree>
    <p:extLst>
      <p:ext uri="{BB962C8B-B14F-4D97-AF65-F5344CB8AC3E}">
        <p14:creationId xmlns:p14="http://schemas.microsoft.com/office/powerpoint/2010/main" val="407170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Causes an illness similar to dengue, but the symptoms are milder. Illness characterized by low-grade fever, maculopapular rash (face, neck, trunk, and upper arms, which may spread to the palms and soles), arthralgia, myalgia, and conjunctivitis. Approximately 25-35% of cases may be afebrile. Symptoms resolve over 4-7 days. </a:t>
            </a:r>
            <a:r>
              <a:rPr lang="en-US" dirty="0">
                <a:effectLst/>
              </a:rPr>
              <a:t>The most common symptoms of Zika are fever, </a:t>
            </a:r>
            <a:r>
              <a:rPr lang="en-US" dirty="0" err="1">
                <a:effectLst/>
              </a:rPr>
              <a:t>maculopapular</a:t>
            </a:r>
            <a:r>
              <a:rPr lang="en-US" baseline="0" dirty="0">
                <a:effectLst/>
              </a:rPr>
              <a:t> </a:t>
            </a:r>
            <a:r>
              <a:rPr lang="en-US" dirty="0">
                <a:effectLst/>
              </a:rPr>
              <a:t>rash, joint pain, or conjunctivitis (red eyes). Other common symptoms include muscle pain and headache.</a:t>
            </a:r>
          </a:p>
          <a:p>
            <a:r>
              <a:rPr lang="en-US" dirty="0">
                <a:effectLst/>
              </a:rPr>
              <a:t>Characteristic clinical findings are acute onset of fever with maculopapular rash, arthralgia, or conjunctivitis. Other commonly reported symptoms include myalgia and headache. Clinical illness is usually mild with symptoms lasting for several days to a week. Severe disease requiring hospitalization is uncommon and case fatality is low. </a:t>
            </a:r>
          </a:p>
        </p:txBody>
      </p:sp>
      <p:sp>
        <p:nvSpPr>
          <p:cNvPr id="4" name="Slide Number Placeholder 3"/>
          <p:cNvSpPr>
            <a:spLocks noGrp="1"/>
          </p:cNvSpPr>
          <p:nvPr>
            <p:ph type="sldNum" sz="quarter" idx="10"/>
          </p:nvPr>
        </p:nvSpPr>
        <p:spPr/>
        <p:txBody>
          <a:bodyPr/>
          <a:lstStyle/>
          <a:p>
            <a:fld id="{3806A860-3B2D-4037-9A11-5B64728881D5}" type="slidenum">
              <a:rPr lang="en-US" smtClean="0"/>
              <a:t>6</a:t>
            </a:fld>
            <a:endParaRPr lang="en-US"/>
          </a:p>
        </p:txBody>
      </p:sp>
    </p:spTree>
    <p:extLst>
      <p:ext uri="{BB962C8B-B14F-4D97-AF65-F5344CB8AC3E}">
        <p14:creationId xmlns:p14="http://schemas.microsoft.com/office/powerpoint/2010/main" val="259924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Few reports of severe disease: Guillain-Barre, meningoencephalitis, autoimmune complications. </a:t>
            </a:r>
            <a:r>
              <a:rPr lang="en-US" dirty="0">
                <a:effectLst/>
              </a:rPr>
              <a:t>However, there have been cases of Guillain-Barre syndrome reported in patients following suspected Zika virus infection. </a:t>
            </a:r>
            <a:r>
              <a:rPr lang="en-US" dirty="0"/>
              <a:t>74 patients in the French Polynesia outbreak had presented neurological syndromes or auto-­immune syndromes after the manifestation of symptoms consistent with Zika virus infection. </a:t>
            </a:r>
          </a:p>
          <a:p>
            <a:endParaRPr lang="en-US" dirty="0"/>
          </a:p>
          <a:p>
            <a:r>
              <a:rPr lang="en-US" dirty="0"/>
              <a:t>In July 2015, Brazil reported the detection of patients with neurological syndromes who had recent history of Zika virus infection in the state of Bahia. There were 76 patients with neurological syndromes identified, of which 42 (55%) were confirmed as GBS. Among the confirmed GBS, 26 (62%) had a history of symptoms consistent with Zika virus infection. Now they are up to 121 suspected cases.  In January 2016, El Salvador reported the detection of an unusual increase of GBS since early December 2015. On average, El Salvador records 14 cases of GBS per month (169 cases per year), however, between 1 December 2015 and 6 January 2016 there were 46 GBS recorded, of which 2 died.</a:t>
            </a:r>
            <a:endParaRPr lang="en-US" dirty="0">
              <a:effectLst/>
            </a:endParaRPr>
          </a:p>
          <a:p>
            <a:endParaRPr lang="en-US" dirty="0">
              <a:effectLst/>
            </a:endParaRPr>
          </a:p>
          <a:p>
            <a:r>
              <a:rPr lang="en-US" dirty="0">
                <a:effectLst/>
              </a:rPr>
              <a:t>Based on the typical clinical features, the differential diagnosis for Zika virus infection is broad. In addition to dengue, other considerations include leptospirosis, malaria, rickettsia, group A streptococcus, rubella, measles, and parvovirus, enterovirus, adenovirus, and alphavirus infections (e.g., Chikungunya).</a:t>
            </a:r>
          </a:p>
          <a:p>
            <a:endParaRPr lang="en-US" dirty="0">
              <a:effectLst/>
            </a:endParaRPr>
          </a:p>
          <a:p>
            <a:pPr defTabSz="931774">
              <a:defRPr/>
            </a:pPr>
            <a:r>
              <a:rPr lang="en-US" dirty="0"/>
              <a:t>Perinatal DENV transmission can occur, and peripartum maternal infection may increase the likelihood of symptomatic infection in the newborn. Dengue can have harmful effects that include death of the unborn baby, low birth weight, and premature birth. DENV may also be transmitted through breast milk. Most CHIKV infections that occur during pregnancy will not result in the virus being transmitted to the fetus. However, when intrapartum transmission occurs, it can result in complications for the baby, including neurologic disease, hemorrhagic symptoms, and myocardial disease. There are also rare reports of spontaneous abortions after maternal CHIKV infection.</a:t>
            </a:r>
          </a:p>
          <a:p>
            <a:endParaRPr lang="en-US" dirty="0"/>
          </a:p>
          <a:p>
            <a:r>
              <a:rPr lang="en-US" dirty="0">
                <a:effectLst/>
              </a:rPr>
              <a:t>Because of similar geographic distribution and symptoms, patients with suspected Zika virus infections also should be evaluated and managed for possible dengue or chikungunya virus infection. Aspirin and other non-steroidal anti-inflammatory drugs (NSAIDs) should be avoided until dengue can be ruled out to reduce the risk of hemorrhage.</a:t>
            </a:r>
          </a:p>
          <a:p>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7</a:t>
            </a:fld>
            <a:endParaRPr lang="en-US"/>
          </a:p>
        </p:txBody>
      </p:sp>
    </p:spTree>
    <p:extLst>
      <p:ext uri="{BB962C8B-B14F-4D97-AF65-F5344CB8AC3E}">
        <p14:creationId xmlns:p14="http://schemas.microsoft.com/office/powerpoint/2010/main" val="1511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Microcephaly is a neurological condition in which an infant’s head is significantly smaller than the heads of other children of the same age and sex, which can lead to developmental issues. Microcephaly can be caused by a variety of genetic and environmental factors, including some infections of the fetus during pregnancy such as toxoplasmosis, cytomegalovirus, rubella and chickenpox. </a:t>
            </a:r>
          </a:p>
          <a:p>
            <a:pPr defTabSz="931774">
              <a:defRPr/>
            </a:pPr>
            <a:endParaRPr lang="en-US" dirty="0"/>
          </a:p>
          <a:p>
            <a:pPr defTabSz="931774">
              <a:defRPr/>
            </a:pPr>
            <a:r>
              <a:rPr lang="en-US" b="1" dirty="0"/>
              <a:t>The Florida</a:t>
            </a:r>
            <a:r>
              <a:rPr lang="en-US" b="1" baseline="0" dirty="0"/>
              <a:t> Birth Defects Registry </a:t>
            </a:r>
            <a:r>
              <a:rPr lang="en-US" b="1" dirty="0"/>
              <a:t>reports</a:t>
            </a:r>
            <a:r>
              <a:rPr lang="en-US" b="1" baseline="0" dirty="0"/>
              <a:t> that the rate of</a:t>
            </a:r>
            <a:r>
              <a:rPr lang="en-US" b="1" dirty="0"/>
              <a:t> microcephaly</a:t>
            </a:r>
            <a:r>
              <a:rPr lang="en-US" b="1" baseline="0" dirty="0"/>
              <a:t> in Florida is 6.8 cases per 10,000 live births, which is equal to ~150 cases per year in FL residents. </a:t>
            </a:r>
          </a:p>
        </p:txBody>
      </p:sp>
      <p:sp>
        <p:nvSpPr>
          <p:cNvPr id="4" name="Slide Number Placeholder 3"/>
          <p:cNvSpPr>
            <a:spLocks noGrp="1"/>
          </p:cNvSpPr>
          <p:nvPr>
            <p:ph type="sldNum" sz="quarter" idx="10"/>
          </p:nvPr>
        </p:nvSpPr>
        <p:spPr/>
        <p:txBody>
          <a:bodyPr/>
          <a:lstStyle/>
          <a:p>
            <a:fld id="{3806A860-3B2D-4037-9A11-5B64728881D5}" type="slidenum">
              <a:rPr lang="en-US" smtClean="0"/>
              <a:t>8</a:t>
            </a:fld>
            <a:endParaRPr lang="en-US"/>
          </a:p>
        </p:txBody>
      </p:sp>
    </p:spTree>
    <p:extLst>
      <p:ext uri="{BB962C8B-B14F-4D97-AF65-F5344CB8AC3E}">
        <p14:creationId xmlns:p14="http://schemas.microsoft.com/office/powerpoint/2010/main" val="554318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Brazilian health authorities, as of epidemiological week 1 of 2016, there were 3,530 microcephaly cases recorded, including 46 deaths, in 20 states and the Federal District. Between 2010 and 2014, an average of 163 (Standard deviation 16.9) microcephaly cases was recorded nationwide per year.</a:t>
            </a:r>
          </a:p>
          <a:p>
            <a:endParaRPr lang="en-US" dirty="0"/>
          </a:p>
          <a:p>
            <a:pPr defTabSz="931774">
              <a:defRPr/>
            </a:pPr>
            <a:r>
              <a:rPr lang="en-US" dirty="0"/>
              <a:t>The full spectrum of outcomes that might be associated with infection during pregnancy and the factors that might increase risk to the fetus are not yet fully understood. Health authorities in Brazil, with assistance from the Pan American Health Organization, CDC, and other agencies, have been investigating the possible association between Zika virus infection and microcephaly in infants. However, additional studies are needed to further characterize this relationship. More studies are planned to learn more about the risks of Zika virus infection during pregnancy.</a:t>
            </a:r>
          </a:p>
          <a:p>
            <a:pPr defTabSz="931774">
              <a:defRPr/>
            </a:pPr>
            <a:endParaRPr lang="en-US" dirty="0"/>
          </a:p>
          <a:p>
            <a:r>
              <a:rPr lang="en-US" dirty="0"/>
              <a:t>CDC scientists tested samples provided by Brazilian health authorities from two pregnancies that ended in miscarriage and from two infants with diagnosed microcephaly who died shortly after birth. For the two full-term infants, tests showed that Zika virus was present in the brain. Genetic sequence analysis showed that the virus in the four cases was the same as the Zika virus strain currently circulating in Brazil.  All four mothers reported having experienced a fever and rash illness consistent with Zika virus disease (Zika) during their pregnancies. </a:t>
            </a:r>
          </a:p>
          <a:p>
            <a:endParaRPr lang="en-US" dirty="0">
              <a:effectLst/>
            </a:endParaRPr>
          </a:p>
          <a:p>
            <a:pPr defTabSz="931774">
              <a:defRPr/>
            </a:pPr>
            <a:r>
              <a:rPr lang="en-US" dirty="0">
                <a:effectLst/>
              </a:rPr>
              <a:t>Due to concerns of microcephaly associated with maternal Zika virus infection, fetuses and infants of women infected with Zika virus during pregnancy should be evaluated for possible congenital infection and neurologic abnormalities.</a:t>
            </a:r>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3806A860-3B2D-4037-9A11-5B64728881D5}" type="slidenum">
              <a:rPr lang="en-US" smtClean="0"/>
              <a:t>9</a:t>
            </a:fld>
            <a:endParaRPr lang="en-US"/>
          </a:p>
        </p:txBody>
      </p:sp>
    </p:spTree>
    <p:extLst>
      <p:ext uri="{BB962C8B-B14F-4D97-AF65-F5344CB8AC3E}">
        <p14:creationId xmlns:p14="http://schemas.microsoft.com/office/powerpoint/2010/main" val="422331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ounded Rectangle 12"/>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1981200" y="6172200"/>
            <a:ext cx="5181600" cy="457200"/>
          </a:xfrm>
        </p:spPr>
        <p:txBody>
          <a:bodyPr/>
          <a:lstStyle>
            <a:lvl1pPr algn="ctr">
              <a:defRPr/>
            </a:lvl1pPr>
          </a:lstStyle>
          <a:p>
            <a:r>
              <a:rPr lang="en-US" dirty="0">
                <a:solidFill>
                  <a:srgbClr val="696464"/>
                </a:solidFill>
              </a:rPr>
              <a:t>To protect, promote, and improve the health of all people in Florida through integrated state, county, and community efforts.</a:t>
            </a:r>
          </a:p>
        </p:txBody>
      </p:sp>
      <p:sp>
        <p:nvSpPr>
          <p:cNvPr id="29" name="Slide Number Placeholder 28"/>
          <p:cNvSpPr>
            <a:spLocks noGrp="1"/>
          </p:cNvSpPr>
          <p:nvPr>
            <p:ph type="sldNum" sz="quarter" idx="12"/>
          </p:nvPr>
        </p:nvSpPr>
        <p:spPr>
          <a:solidFill>
            <a:srgbClr val="00A0AF"/>
          </a:solidFill>
        </p:spPr>
        <p:txBody>
          <a:bodyPr lIns="0" tIns="0" rIns="0" bIns="0">
            <a:noAutofit/>
          </a:bodyPr>
          <a:lstStyle>
            <a:lvl1pPr>
              <a:defRPr sz="1400">
                <a:solidFill>
                  <a:srgbClr val="FFFFFF"/>
                </a:solidFill>
              </a:defRPr>
            </a:lvl1pPr>
          </a:lstStyle>
          <a:p>
            <a:fld id="{CC09112F-EB00-4641-8C3C-2AB4CA74006B}" type="slidenum">
              <a:rPr lang="en-US" smtClean="0"/>
              <a:pPr/>
              <a:t>‹#›</a:t>
            </a:fld>
            <a:endParaRPr lang="en-US" dirty="0"/>
          </a:p>
        </p:txBody>
      </p:sp>
      <p:sp>
        <p:nvSpPr>
          <p:cNvPr id="7" name="Rectangle 6"/>
          <p:cNvSpPr/>
          <p:nvPr/>
        </p:nvSpPr>
        <p:spPr>
          <a:xfrm>
            <a:off x="62931" y="1449303"/>
            <a:ext cx="9021537" cy="1527349"/>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1" y="1396720"/>
            <a:ext cx="9021537" cy="120580"/>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1" y="2976649"/>
            <a:ext cx="9021537" cy="110532"/>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endParaRPr kumimoji="0" lang="en-US" dirty="0"/>
          </a:p>
        </p:txBody>
      </p:sp>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1200" y="2209800"/>
            <a:ext cx="205361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9199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793171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46386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5826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4"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5" name="Slide Number Placeholder 22"/>
          <p:cNvSpPr>
            <a:spLocks noGrp="1"/>
          </p:cNvSpPr>
          <p:nvPr>
            <p:ph type="sldNum" sz="quarter" idx="12"/>
          </p:nvPr>
        </p:nvSpPr>
        <p:spPr/>
        <p:txBody>
          <a:bodyPr/>
          <a:lstStyle>
            <a:lvl1pPr>
              <a:defRPr/>
            </a:lvl1pPr>
          </a:lstStyle>
          <a:p>
            <a:fld id="{22C53B3C-5B2B-4DBE-8F27-D344D46266C3}" type="slidenum">
              <a:rPr lang="en-US" altLang="en-US"/>
              <a:pPr/>
              <a:t>‹#›</a:t>
            </a:fld>
            <a:endParaRPr lang="en-US" altLang="en-US"/>
          </a:p>
        </p:txBody>
      </p:sp>
    </p:spTree>
    <p:extLst>
      <p:ext uri="{BB962C8B-B14F-4D97-AF65-F5344CB8AC3E}">
        <p14:creationId xmlns:p14="http://schemas.microsoft.com/office/powerpoint/2010/main" val="393412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30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a:xfrm>
            <a:off x="76200" y="6464300"/>
            <a:ext cx="990600" cy="365125"/>
          </a:xfrm>
          <a:prstGeom prst="rect">
            <a:avLst/>
          </a:prstGeom>
        </p:spPr>
        <p:txBody>
          <a:bodyPr/>
          <a:lstStyle>
            <a:lvl1pPr eaLnBrk="1" hangingPunct="1">
              <a:defRPr dirty="0">
                <a:latin typeface="Arial" charset="0"/>
                <a:cs typeface="Arial" charset="0"/>
              </a:defRPr>
            </a:lvl1pPr>
          </a:lstStyle>
          <a:p>
            <a:pPr>
              <a:defRPr/>
            </a:pPr>
            <a:endParaRPr lang="en-US">
              <a:solidFill>
                <a:prstClr val="black"/>
              </a:solidFill>
            </a:endParaRPr>
          </a:p>
        </p:txBody>
      </p:sp>
      <p:sp>
        <p:nvSpPr>
          <p:cNvPr id="6" name="Footer Placeholder 2"/>
          <p:cNvSpPr>
            <a:spLocks noGrp="1"/>
          </p:cNvSpPr>
          <p:nvPr>
            <p:ph type="ftr" sz="quarter" idx="11"/>
          </p:nvPr>
        </p:nvSpPr>
        <p:spPr/>
        <p:txBody>
          <a:bodyPr/>
          <a:lstStyle>
            <a:lvl1pPr>
              <a:defRPr dirty="0"/>
            </a:lvl1pPr>
          </a:lstStyle>
          <a:p>
            <a:pPr>
              <a:defRPr/>
            </a:pPr>
            <a:endParaRPr lang="en-US">
              <a:solidFill>
                <a:srgbClr val="696464"/>
              </a:solidFill>
            </a:endParaRPr>
          </a:p>
        </p:txBody>
      </p:sp>
      <p:sp>
        <p:nvSpPr>
          <p:cNvPr id="7" name="Slide Number Placeholder 22"/>
          <p:cNvSpPr>
            <a:spLocks noGrp="1"/>
          </p:cNvSpPr>
          <p:nvPr>
            <p:ph type="sldNum" sz="quarter" idx="12"/>
          </p:nvPr>
        </p:nvSpPr>
        <p:spPr/>
        <p:txBody>
          <a:bodyPr/>
          <a:lstStyle>
            <a:lvl1pPr>
              <a:defRPr/>
            </a:lvl1pPr>
          </a:lstStyle>
          <a:p>
            <a:fld id="{C6AD5E02-67F8-4AA1-8904-9124DE802644}" type="slidenum">
              <a:rPr lang="en-US" altLang="en-US"/>
              <a:pPr/>
              <a:t>‹#›</a:t>
            </a:fld>
            <a:endParaRPr lang="en-US" altLang="en-US"/>
          </a:p>
        </p:txBody>
      </p:sp>
    </p:spTree>
    <p:extLst>
      <p:ext uri="{BB962C8B-B14F-4D97-AF65-F5344CB8AC3E}">
        <p14:creationId xmlns:p14="http://schemas.microsoft.com/office/powerpoint/2010/main" val="25728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eaLnBrk="1" hangingPunct="1">
              <a:defRPr dirty="0">
                <a:latin typeface="Arial" charset="0"/>
                <a:cs typeface="Arial" charset="0"/>
              </a:defRPr>
            </a:lvl1pPr>
          </a:lstStyle>
          <a:p>
            <a:pPr>
              <a:defRPr/>
            </a:pPr>
            <a:endParaRPr lang="en-US" altLang="en-US">
              <a:solidFill>
                <a:prstClr val="black"/>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dirty="0"/>
            </a:lvl1pPr>
          </a:lstStyle>
          <a:p>
            <a:pPr>
              <a:defRPr/>
            </a:pPr>
            <a:endParaRPr lang="en-US" altLang="en-US">
              <a:solidFill>
                <a:srgbClr val="696464"/>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EA92679-F226-410A-9172-50613A7E3D73}" type="slidenum">
              <a:rPr lang="en-US" altLang="en-US"/>
              <a:pPr/>
              <a:t>‹#›</a:t>
            </a:fld>
            <a:endParaRPr lang="en-US" altLang="en-US"/>
          </a:p>
        </p:txBody>
      </p:sp>
    </p:spTree>
    <p:extLst>
      <p:ext uri="{BB962C8B-B14F-4D97-AF65-F5344CB8AC3E}">
        <p14:creationId xmlns:p14="http://schemas.microsoft.com/office/powerpoint/2010/main" val="1626233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p:txBody>
          <a:bodyPr/>
          <a:lstStyle/>
          <a:p>
            <a:fld id="{CC09112F-EB00-4641-8C3C-2AB4CA74006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lvl4pPr>
              <a:buClr>
                <a:srgbClr val="FFCF01"/>
              </a:buClr>
              <a:defRPr/>
            </a:lvl4pPr>
            <a:lvl5pPr>
              <a:buClr>
                <a:srgbClr val="BBD5DC"/>
              </a:buCl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32777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ounded Rectangle 9"/>
          <p:cNvSpPr/>
          <p:nvPr/>
        </p:nvSpPr>
        <p:spPr>
          <a:xfrm>
            <a:off x="65313" y="6975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46" y="2341475"/>
            <a:ext cx="9013781"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06" y="2468880"/>
            <a:ext cx="9014621" cy="45720"/>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2" name="Footer Placeholder 16"/>
          <p:cNvSpPr txBox="1">
            <a:spLocks/>
          </p:cNvSpPr>
          <p:nvPr userDrawn="1"/>
        </p:nvSpPr>
        <p:spPr>
          <a:xfrm>
            <a:off x="1981200" y="6172200"/>
            <a:ext cx="5181600" cy="457200"/>
          </a:xfrm>
          <a:prstGeom prst="rect">
            <a:avLst/>
          </a:prstGeom>
        </p:spPr>
        <p:txBody>
          <a:bodyPr anchor="ctr" anchorCtr="0"/>
          <a:lstStyle>
            <a:defPPr>
              <a:defRPr lang="en-US"/>
            </a:defPPr>
            <a:lvl1pPr marL="0" algn="ct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696464"/>
                </a:solidFill>
              </a:rPr>
              <a:t>To protect, promote, and improve the health of all people in Florida through integrated state, county, and community efforts.</a:t>
            </a:r>
            <a:endParaRPr lang="en-US" dirty="0">
              <a:solidFill>
                <a:srgbClr val="696464"/>
              </a:solidFill>
            </a:endParaRPr>
          </a:p>
        </p:txBody>
      </p:sp>
      <p:pic>
        <p:nvPicPr>
          <p:cNvPr id="1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97992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6360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rgbClr val="F78E1E"/>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27109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333684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09112F-EB00-4641-8C3C-2AB4CA74006B}" type="slidenum">
              <a:rPr lang="en-US" smtClean="0"/>
              <a:pPr/>
              <a:t>‹#›</a:t>
            </a:fld>
            <a:endParaRPr lang="en-US"/>
          </a:p>
        </p:txBody>
      </p:sp>
    </p:spTree>
    <p:extLst>
      <p:ext uri="{BB962C8B-B14F-4D97-AF65-F5344CB8AC3E}">
        <p14:creationId xmlns:p14="http://schemas.microsoft.com/office/powerpoint/2010/main" val="558344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CC09112F-EB00-4641-8C3C-2AB4CA74006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85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CC09112F-EB00-4641-8C3C-2AB4CA74006B}" type="slidenum">
              <a:rPr lang="en-US" smtClean="0"/>
              <a:pPr/>
              <a:t>‹#›</a:t>
            </a:fld>
            <a:endParaRPr lang="en-US"/>
          </a:p>
        </p:txBody>
      </p:sp>
      <p:sp>
        <p:nvSpPr>
          <p:cNvPr id="11" name="Rectangle 10"/>
          <p:cNvSpPr/>
          <p:nvPr/>
        </p:nvSpPr>
        <p:spPr>
          <a:xfrm flipV="1">
            <a:off x="68307" y="4683555"/>
            <a:ext cx="9006840" cy="91440"/>
          </a:xfrm>
          <a:prstGeom prst="rect">
            <a:avLst/>
          </a:prstGeom>
          <a:solidFill>
            <a:srgbClr val="00A0A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08" y="4650474"/>
            <a:ext cx="9006639" cy="45719"/>
          </a:xfrm>
          <a:prstGeom prst="rect">
            <a:avLst/>
          </a:prstGeom>
          <a:solidFill>
            <a:srgbClr val="00AEE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0" y="4773224"/>
            <a:ext cx="9006637" cy="48807"/>
          </a:xfrm>
          <a:prstGeom prst="rect">
            <a:avLst/>
          </a:prstGeom>
          <a:solidFill>
            <a:srgbClr val="7ED0E0"/>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no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81666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3" name="Footer Placeholder 2"/>
          <p:cNvSpPr>
            <a:spLocks noGrp="1"/>
          </p:cNvSpPr>
          <p:nvPr>
            <p:ph type="ftr" sz="quarter" idx="3"/>
          </p:nvPr>
        </p:nvSpPr>
        <p:spPr>
          <a:xfrm>
            <a:off x="2057400" y="6172200"/>
            <a:ext cx="5029200" cy="457200"/>
          </a:xfrm>
          <a:prstGeom prst="rect">
            <a:avLst/>
          </a:prstGeom>
        </p:spPr>
        <p:txBody>
          <a:bodyPr anchor="ctr" anchorCtr="0"/>
          <a:lstStyle>
            <a:lvl1pPr algn="ctr" eaLnBrk="1" latinLnBrk="0" hangingPunct="1">
              <a:defRPr kumimoji="0" sz="1400">
                <a:solidFill>
                  <a:schemeClr val="tx2"/>
                </a:solidFill>
              </a:defRPr>
            </a:lvl1pPr>
          </a:lstStyle>
          <a:p>
            <a:r>
              <a:rPr lang="en-US" dirty="0">
                <a:solidFill>
                  <a:srgbClr val="696464"/>
                </a:solidFill>
              </a:rPr>
              <a:t>To protect, promote, and improve the health of all people in Florida through integrated state, county, and community efforts.</a:t>
            </a:r>
          </a:p>
        </p:txBody>
      </p:sp>
      <p:sp>
        <p:nvSpPr>
          <p:cNvPr id="23" name="Slide Number Placeholder 22"/>
          <p:cNvSpPr>
            <a:spLocks noGrp="1"/>
          </p:cNvSpPr>
          <p:nvPr>
            <p:ph type="sldNum" sz="quarter" idx="4"/>
          </p:nvPr>
        </p:nvSpPr>
        <p:spPr>
          <a:xfrm>
            <a:off x="146304" y="6210300"/>
            <a:ext cx="457200" cy="457200"/>
          </a:xfrm>
          <a:prstGeom prst="ellipse">
            <a:avLst/>
          </a:prstGeom>
          <a:solidFill>
            <a:srgbClr val="00A0AF"/>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09112F-EB00-4641-8C3C-2AB4CA74006B}" type="slidenum">
              <a:rPr lang="en-US" smtClean="0"/>
              <a:pPr/>
              <a:t>‹#›</a:t>
            </a:fld>
            <a:endParaRPr lang="en-US" dirty="0"/>
          </a:p>
        </p:txBody>
      </p:sp>
      <p:pic>
        <p:nvPicPr>
          <p:cNvPr id="1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206" t="5129" r="4557"/>
          <a:stretch/>
        </p:blipFill>
        <p:spPr bwMode="auto">
          <a:xfrm>
            <a:off x="8001000" y="5650226"/>
            <a:ext cx="914400" cy="1034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403412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c.cdc.gov/travel/noti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emergency.cdc.gov/han/han00393.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loridahealth.gov/zik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floridahealth.gov/diseases-and-conditions/zika-viru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cdc.gov/zik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Florida Department of Health (DOH)</a:t>
            </a:r>
          </a:p>
          <a:p>
            <a:r>
              <a:rPr lang="en-US" dirty="0"/>
              <a:t>(Insert Presenter Name Here)</a:t>
            </a:r>
          </a:p>
          <a:p>
            <a:endParaRPr lang="en-US" dirty="0"/>
          </a:p>
        </p:txBody>
      </p:sp>
      <p:sp>
        <p:nvSpPr>
          <p:cNvPr id="7" name="Slide Number Placeholder 6"/>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1</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p:cNvSpPr>
            <a:spLocks noGrp="1"/>
          </p:cNvSpPr>
          <p:nvPr>
            <p:ph type="ctrTitle"/>
          </p:nvPr>
        </p:nvSpPr>
        <p:spPr/>
        <p:txBody>
          <a:bodyPr>
            <a:normAutofit/>
          </a:bodyPr>
          <a:lstStyle/>
          <a:p>
            <a:r>
              <a:rPr lang="en-US" altLang="en-US" dirty="0"/>
              <a:t>Zika Virus Update</a:t>
            </a:r>
            <a:endParaRPr lang="en-US" dirty="0"/>
          </a:p>
        </p:txBody>
      </p:sp>
      <p:sp>
        <p:nvSpPr>
          <p:cNvPr id="8" name="Rectangle 2"/>
          <p:cNvSpPr txBox="1">
            <a:spLocks noChangeArrowheads="1"/>
          </p:cNvSpPr>
          <p:nvPr/>
        </p:nvSpPr>
        <p:spPr>
          <a:xfrm>
            <a:off x="533400" y="609600"/>
            <a:ext cx="8077200" cy="1470025"/>
          </a:xfrm>
          <a:prstGeom prst="rect">
            <a:avLst/>
          </a:prstGeom>
        </p:spPr>
        <p:txBody>
          <a:bodyPr bIns="91440" anchor="ctr" anchorCtr="0">
            <a:normAutofit fontScale="97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endParaRPr altLang="en-US"/>
          </a:p>
        </p:txBody>
      </p:sp>
      <p:sp>
        <p:nvSpPr>
          <p:cNvPr id="9" name="TextBox 1"/>
          <p:cNvSpPr txBox="1">
            <a:spLocks noChangeArrowheads="1"/>
          </p:cNvSpPr>
          <p:nvPr/>
        </p:nvSpPr>
        <p:spPr bwMode="auto">
          <a:xfrm>
            <a:off x="2133600" y="4816444"/>
            <a:ext cx="472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600" dirty="0">
                <a:solidFill>
                  <a:srgbClr val="696464"/>
                </a:solidFill>
                <a:latin typeface="Calibri"/>
              </a:rPr>
              <a:t>2016</a:t>
            </a:r>
          </a:p>
        </p:txBody>
      </p:sp>
      <p:sp>
        <p:nvSpPr>
          <p:cNvPr id="11" name="TextBox 3"/>
          <p:cNvSpPr txBox="1">
            <a:spLocks noChangeArrowheads="1"/>
          </p:cNvSpPr>
          <p:nvPr/>
        </p:nvSpPr>
        <p:spPr bwMode="auto">
          <a:xfrm>
            <a:off x="1066800" y="5757013"/>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2400" dirty="0">
                <a:solidFill>
                  <a:srgbClr val="696464"/>
                </a:solidFill>
                <a:latin typeface="Calibri"/>
              </a:rPr>
              <a:t>(Insert DOH Organization Name Here)</a:t>
            </a:r>
          </a:p>
        </p:txBody>
      </p:sp>
    </p:spTree>
    <p:extLst>
      <p:ext uri="{BB962C8B-B14F-4D97-AF65-F5344CB8AC3E}">
        <p14:creationId xmlns:p14="http://schemas.microsoft.com/office/powerpoint/2010/main" val="129562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CDC Travel Alert/HAN</a:t>
            </a:r>
          </a:p>
        </p:txBody>
      </p:sp>
      <p:sp>
        <p:nvSpPr>
          <p:cNvPr id="3" name="Content Placeholder 2"/>
          <p:cNvSpPr>
            <a:spLocks noGrp="1"/>
          </p:cNvSpPr>
          <p:nvPr>
            <p:ph sz="quarter" idx="1"/>
          </p:nvPr>
        </p:nvSpPr>
        <p:spPr/>
        <p:txBody>
          <a:bodyPr>
            <a:normAutofit fontScale="85000" lnSpcReduction="20000"/>
          </a:bodyPr>
          <a:lstStyle/>
          <a:p>
            <a:r>
              <a:rPr lang="en-US" dirty="0"/>
              <a:t>CDC recommends that women who are pregnant or thinking of becoming pregnant postpone travel to areas with widespread Zika infection. </a:t>
            </a:r>
          </a:p>
          <a:p>
            <a:r>
              <a:rPr lang="en-US" dirty="0"/>
              <a:t>Travel Alert Level 2-Practice Enhanced Precautions</a:t>
            </a:r>
          </a:p>
          <a:p>
            <a:r>
              <a:rPr lang="en-US" dirty="0"/>
              <a:t>Pregnant women in any trimester should postpone travel</a:t>
            </a:r>
          </a:p>
          <a:p>
            <a:r>
              <a:rPr lang="en-US" dirty="0"/>
              <a:t>Women trying to become pregnant should consult healthcare provider before travel</a:t>
            </a:r>
          </a:p>
          <a:p>
            <a:r>
              <a:rPr lang="en-US" dirty="0"/>
              <a:t>Avoid mosquito bites</a:t>
            </a:r>
          </a:p>
          <a:p>
            <a:r>
              <a:rPr lang="en-US" dirty="0">
                <a:hlinkClick r:id="rId3"/>
              </a:rPr>
              <a:t>http://www.cdc.gov/media/releases/2016/p0801-zika-travel-guidance.html</a:t>
            </a:r>
          </a:p>
          <a:p>
            <a:r>
              <a:rPr lang="en-US" dirty="0">
                <a:hlinkClick r:id="rId3"/>
              </a:rPr>
              <a:t>http://wwwnc.cdc.gov/travel/notices</a:t>
            </a:r>
            <a:endParaRPr lang="en-US" dirty="0"/>
          </a:p>
          <a:p>
            <a:r>
              <a:rPr lang="en-US" dirty="0">
                <a:hlinkClick r:id="rId4"/>
              </a:rPr>
              <a:t>http://emergency.cdc.gov/han/han00393.asp</a:t>
            </a:r>
            <a:endParaRPr lang="en-US" dirty="0"/>
          </a:p>
          <a:p>
            <a:r>
              <a:rPr lang="en-US" dirty="0" err="1"/>
              <a:t>EpiCom</a:t>
            </a:r>
            <a:endParaRPr lang="en-US" dirty="0"/>
          </a:p>
          <a:p>
            <a:r>
              <a:rPr lang="en-US" dirty="0"/>
              <a:t>Zika Virus Information Hotline is </a:t>
            </a:r>
            <a:r>
              <a:rPr lang="en-US" b="1" dirty="0"/>
              <a:t>1-855-622-6735</a:t>
            </a:r>
          </a:p>
          <a:p>
            <a:endParaRPr lang="en-US" dirty="0"/>
          </a:p>
          <a:p>
            <a:endParaRPr lang="en-US" dirty="0"/>
          </a:p>
          <a:p>
            <a:endParaRPr lang="en-US" dirty="0"/>
          </a:p>
        </p:txBody>
      </p:sp>
      <p:sp>
        <p:nvSpPr>
          <p:cNvPr id="4" name="Slide Number Placeholder 2"/>
          <p:cNvSpPr>
            <a:spLocks noGrp="1"/>
          </p:cNvSpPr>
          <p:nvPr>
            <p:ph type="sldNum" sz="quarter" idx="12"/>
          </p:nvPr>
        </p:nvSpPr>
        <p:spPr>
          <a:xfrm>
            <a:off x="146304" y="6210300"/>
            <a:ext cx="457200" cy="457200"/>
          </a:xfrm>
        </p:spPr>
        <p:txBody>
          <a:bodyPr/>
          <a:lstStyle/>
          <a:p>
            <a:fld id="{9434F423-823D-43E6-B993-76F6750823F8}" type="slidenum">
              <a:rPr lang="en-US" smtClean="0"/>
              <a:t>10</a:t>
            </a:fld>
            <a:endParaRPr lang="en-US" dirty="0"/>
          </a:p>
        </p:txBody>
      </p:sp>
    </p:spTree>
    <p:extLst>
      <p:ext uri="{BB962C8B-B14F-4D97-AF65-F5344CB8AC3E}">
        <p14:creationId xmlns:p14="http://schemas.microsoft.com/office/powerpoint/2010/main" val="212580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 Status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11</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a:t>Non-travel related infections:15 and all are in Miami-Dade and Broward County (</a:t>
            </a:r>
            <a:r>
              <a:rPr lang="en-US" b="1" dirty="0">
                <a:solidFill>
                  <a:srgbClr val="FF0000"/>
                </a:solidFill>
              </a:rPr>
              <a:t>Update as needed </a:t>
            </a:r>
            <a:r>
              <a:rPr lang="en-US" dirty="0"/>
              <a:t>- </a:t>
            </a:r>
            <a:r>
              <a:rPr lang="en-US" b="1" dirty="0">
                <a:solidFill>
                  <a:srgbClr val="FF0000"/>
                </a:solidFill>
              </a:rPr>
              <a:t>See latest press release – This </a:t>
            </a:r>
            <a:r>
              <a:rPr lang="en-US" b="1">
                <a:solidFill>
                  <a:srgbClr val="FF0000"/>
                </a:solidFill>
              </a:rPr>
              <a:t>quote from </a:t>
            </a:r>
            <a:r>
              <a:rPr lang="en-US" b="1" dirty="0">
                <a:solidFill>
                  <a:srgbClr val="FF0000"/>
                </a:solidFill>
              </a:rPr>
              <a:t>8-4-2016</a:t>
            </a:r>
            <a:r>
              <a:rPr lang="en-US" dirty="0"/>
              <a:t>). </a:t>
            </a:r>
          </a:p>
          <a:p>
            <a:r>
              <a:rPr lang="en-US" dirty="0"/>
              <a:t>As of August 5: </a:t>
            </a:r>
          </a:p>
          <a:p>
            <a:pPr lvl="1"/>
            <a:r>
              <a:rPr lang="en-US" dirty="0"/>
              <a:t>338 Travel-Related Infections of Zika (</a:t>
            </a:r>
            <a:r>
              <a:rPr lang="en-US" b="1" dirty="0"/>
              <a:t>8/5/16 DOH</a:t>
            </a:r>
            <a:r>
              <a:rPr lang="en-US" dirty="0"/>
              <a:t>)</a:t>
            </a:r>
          </a:p>
          <a:p>
            <a:pPr lvl="1"/>
            <a:r>
              <a:rPr lang="en-US" dirty="0"/>
              <a:t>15 Non-Travel Related Infections of Zika (</a:t>
            </a:r>
            <a:r>
              <a:rPr lang="en-US" b="1" dirty="0"/>
              <a:t>8/5/16 DOH</a:t>
            </a:r>
            <a:r>
              <a:rPr lang="en-US" dirty="0"/>
              <a:t>)</a:t>
            </a:r>
          </a:p>
          <a:p>
            <a:pPr lvl="1"/>
            <a:r>
              <a:rPr lang="en-US" dirty="0"/>
              <a:t>55 Infections Involving Pregnant Women (</a:t>
            </a:r>
            <a:r>
              <a:rPr lang="en-US" b="1" dirty="0"/>
              <a:t>8/5/16 DOH</a:t>
            </a:r>
            <a:r>
              <a:rPr lang="en-US" dirty="0"/>
              <a:t>)</a:t>
            </a:r>
          </a:p>
        </p:txBody>
      </p:sp>
      <p:sp>
        <p:nvSpPr>
          <p:cNvPr id="5" name="Content Placeholder 4"/>
          <p:cNvSpPr>
            <a:spLocks noGrp="1"/>
          </p:cNvSpPr>
          <p:nvPr>
            <p:ph sz="quarter" idx="2"/>
          </p:nvPr>
        </p:nvSpPr>
        <p:spPr/>
        <p:txBody>
          <a:bodyPr>
            <a:normAutofit fontScale="85000" lnSpcReduction="20000"/>
          </a:bodyPr>
          <a:lstStyle/>
          <a:p>
            <a:r>
              <a:rPr lang="en-US" dirty="0"/>
              <a:t>The department has completed testing in a 10 block area of the northwest quadrant of the one-square mile area and no people within the 10 block radius tested positive. </a:t>
            </a:r>
          </a:p>
          <a:p>
            <a:endParaRPr lang="en-US" dirty="0"/>
          </a:p>
        </p:txBody>
      </p:sp>
      <p:pic>
        <p:nvPicPr>
          <p:cNvPr id="9" name="Picture 8"/>
          <p:cNvPicPr>
            <a:picLocks noChangeAspect="1"/>
          </p:cNvPicPr>
          <p:nvPr/>
        </p:nvPicPr>
        <p:blipFill>
          <a:blip r:embed="rId3"/>
          <a:stretch>
            <a:fillRect/>
          </a:stretch>
        </p:blipFill>
        <p:spPr>
          <a:xfrm>
            <a:off x="5330981" y="3400425"/>
            <a:ext cx="2641444" cy="2512003"/>
          </a:xfrm>
          <a:prstGeom prst="rect">
            <a:avLst/>
          </a:prstGeom>
        </p:spPr>
      </p:pic>
    </p:spTree>
    <p:extLst>
      <p:ext uri="{BB962C8B-B14F-4D97-AF65-F5344CB8AC3E}">
        <p14:creationId xmlns:p14="http://schemas.microsoft.com/office/powerpoint/2010/main" val="347502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5742"/>
            <a:ext cx="7772400" cy="1143000"/>
          </a:xfrm>
        </p:spPr>
        <p:txBody>
          <a:bodyPr>
            <a:normAutofit/>
          </a:bodyPr>
          <a:lstStyle/>
          <a:p>
            <a:pPr algn="ctr">
              <a:spcBef>
                <a:spcPts val="1200"/>
              </a:spcBef>
            </a:pPr>
            <a:r>
              <a:rPr lang="en-US" dirty="0"/>
              <a:t>Executive Order Number 16-29</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12</a:t>
            </a:fld>
            <a:endParaRPr lang="en-US"/>
          </a:p>
        </p:txBody>
      </p:sp>
      <p:sp>
        <p:nvSpPr>
          <p:cNvPr id="4" name="Content Placeholder 3"/>
          <p:cNvSpPr>
            <a:spLocks noGrp="1"/>
          </p:cNvSpPr>
          <p:nvPr>
            <p:ph sz="quarter" idx="1"/>
          </p:nvPr>
        </p:nvSpPr>
        <p:spPr>
          <a:xfrm>
            <a:off x="609291" y="1278742"/>
            <a:ext cx="7772400" cy="4572000"/>
          </a:xfrm>
        </p:spPr>
        <p:txBody>
          <a:bodyPr>
            <a:normAutofit fontScale="92500" lnSpcReduction="20000"/>
          </a:bodyPr>
          <a:lstStyle/>
          <a:p>
            <a:pPr lvl="1">
              <a:spcAft>
                <a:spcPts val="1200"/>
              </a:spcAft>
            </a:pPr>
            <a:r>
              <a:rPr lang="en-US" dirty="0"/>
              <a:t>Directs State Health Officer (SHO) and Surgeon General to declare Public Health Emergency in 29 counties (duration and geographic boundaries will change as new cases are identified)</a:t>
            </a:r>
          </a:p>
          <a:p>
            <a:pPr lvl="1">
              <a:spcAft>
                <a:spcPts val="1200"/>
              </a:spcAft>
            </a:pPr>
            <a:r>
              <a:rPr lang="en-US" dirty="0"/>
              <a:t>Authorizes Commissioner of Agriculture to issue mosquito declaration in same 29 counties</a:t>
            </a:r>
          </a:p>
          <a:p>
            <a:pPr lvl="1">
              <a:spcAft>
                <a:spcPts val="1200"/>
              </a:spcAft>
            </a:pPr>
            <a:r>
              <a:rPr lang="en-US" dirty="0"/>
              <a:t>Designates DOH as lead state agency to coordinate emergency response activities among various state agencies and local governments</a:t>
            </a:r>
          </a:p>
          <a:p>
            <a:pPr lvl="1">
              <a:spcAft>
                <a:spcPts val="1200"/>
              </a:spcAft>
            </a:pPr>
            <a:r>
              <a:rPr lang="en-US" dirty="0"/>
              <a:t>Directs Department of Environmental Protection and Fish and Wildlife Conservation Commission to support Department of Agriculture and Consumer Services in developing extensive mosquito control plans  </a:t>
            </a:r>
          </a:p>
        </p:txBody>
      </p:sp>
    </p:spTree>
    <p:extLst>
      <p:ext uri="{BB962C8B-B14F-4D97-AF65-F5344CB8AC3E}">
        <p14:creationId xmlns:p14="http://schemas.microsoft.com/office/powerpoint/2010/main" val="184309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5742"/>
            <a:ext cx="7772400" cy="1143000"/>
          </a:xfrm>
        </p:spPr>
        <p:txBody>
          <a:bodyPr>
            <a:normAutofit fontScale="90000"/>
          </a:bodyPr>
          <a:lstStyle/>
          <a:p>
            <a:r>
              <a:rPr lang="en-US" dirty="0"/>
              <a:t>Declaration of Public Health Emergency</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13</a:t>
            </a:fld>
            <a:endParaRPr lang="en-US"/>
          </a:p>
        </p:txBody>
      </p:sp>
      <p:sp>
        <p:nvSpPr>
          <p:cNvPr id="4" name="Content Placeholder 3"/>
          <p:cNvSpPr>
            <a:spLocks noGrp="1"/>
          </p:cNvSpPr>
          <p:nvPr>
            <p:ph sz="quarter" idx="1"/>
          </p:nvPr>
        </p:nvSpPr>
        <p:spPr/>
        <p:txBody>
          <a:bodyPr>
            <a:normAutofit lnSpcReduction="10000"/>
          </a:bodyPr>
          <a:lstStyle/>
          <a:p>
            <a:pPr>
              <a:spcAft>
                <a:spcPts val="1200"/>
              </a:spcAft>
            </a:pPr>
            <a:r>
              <a:rPr lang="en-US" dirty="0"/>
              <a:t>Notifies Commissioner of Agriculture of threat to public health from Zika virus transmission to humans from bite of infected </a:t>
            </a:r>
            <a:r>
              <a:rPr lang="en-US" i="1" dirty="0" err="1"/>
              <a:t>Aedes</a:t>
            </a:r>
            <a:r>
              <a:rPr lang="en-US" dirty="0"/>
              <a:t> mosquito.</a:t>
            </a:r>
          </a:p>
          <a:p>
            <a:pPr>
              <a:spcAft>
                <a:spcPts val="1200"/>
              </a:spcAft>
            </a:pPr>
            <a:r>
              <a:rPr lang="en-US" dirty="0"/>
              <a:t>Directs meetings be convened in the impacted counties to discuss mosquito control best practices and outreach to communities with high risk or vulnerable populations</a:t>
            </a:r>
          </a:p>
          <a:p>
            <a:pPr>
              <a:spcAft>
                <a:spcPts val="1200"/>
              </a:spcAft>
            </a:pPr>
            <a:r>
              <a:rPr lang="en-US" dirty="0"/>
              <a:t>County Health Officers for affected counties develop outreach program for local medical professionals to increase awareness and access to diagnostic tools</a:t>
            </a:r>
          </a:p>
          <a:p>
            <a:endParaRPr lang="en-US" dirty="0"/>
          </a:p>
        </p:txBody>
      </p:sp>
    </p:spTree>
    <p:extLst>
      <p:ext uri="{BB962C8B-B14F-4D97-AF65-F5344CB8AC3E}">
        <p14:creationId xmlns:p14="http://schemas.microsoft.com/office/powerpoint/2010/main" val="164178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8891"/>
            <a:ext cx="7772400" cy="1143000"/>
          </a:xfrm>
        </p:spPr>
        <p:txBody>
          <a:bodyPr>
            <a:normAutofit/>
          </a:bodyPr>
          <a:lstStyle/>
          <a:p>
            <a:pPr algn="ctr"/>
            <a:r>
              <a:rPr lang="en-US" dirty="0"/>
              <a:t>Emergency Rules Noticed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14</a:t>
            </a:fld>
            <a:endParaRPr lang="en-US"/>
          </a:p>
        </p:txBody>
      </p:sp>
      <p:sp>
        <p:nvSpPr>
          <p:cNvPr id="4" name="Content Placeholder 3"/>
          <p:cNvSpPr>
            <a:spLocks noGrp="1"/>
          </p:cNvSpPr>
          <p:nvPr>
            <p:ph sz="quarter" idx="1"/>
          </p:nvPr>
        </p:nvSpPr>
        <p:spPr>
          <a:xfrm>
            <a:off x="914400" y="1447800"/>
            <a:ext cx="8015288" cy="4895850"/>
          </a:xfrm>
        </p:spPr>
        <p:txBody>
          <a:bodyPr>
            <a:normAutofit/>
          </a:bodyPr>
          <a:lstStyle/>
          <a:p>
            <a:pPr>
              <a:spcAft>
                <a:spcPts val="600"/>
              </a:spcAft>
            </a:pPr>
            <a:r>
              <a:rPr lang="en-US" dirty="0"/>
              <a:t>Noticed February 5, 2016</a:t>
            </a:r>
          </a:p>
          <a:p>
            <a:pPr>
              <a:spcAft>
                <a:spcPts val="600"/>
              </a:spcAft>
            </a:pPr>
            <a:r>
              <a:rPr lang="en-US" dirty="0"/>
              <a:t>64DER16-1 (64D-3.029) Diseases or Conditions to be Reported</a:t>
            </a:r>
          </a:p>
          <a:p>
            <a:pPr lvl="1">
              <a:spcAft>
                <a:spcPts val="600"/>
              </a:spcAft>
            </a:pPr>
            <a:r>
              <a:rPr lang="en-US" dirty="0"/>
              <a:t>Requires immediate reporting to DOH of suspected or confirmed cases of the Zika virus by physicians, hospitals, and laboratories. Reporting should occur immediately as soon as infection is suspected but does not need to occur after hours.</a:t>
            </a:r>
          </a:p>
          <a:p>
            <a:pPr lvl="2">
              <a:spcAft>
                <a:spcPts val="600"/>
              </a:spcAft>
            </a:pPr>
            <a:r>
              <a:rPr lang="en-US" dirty="0"/>
              <a:t>This is to ensure effective mosquito control efforts can begin as soon as possible to reduce the possibility of local transmission.	</a:t>
            </a:r>
          </a:p>
        </p:txBody>
      </p:sp>
    </p:spTree>
    <p:extLst>
      <p:ext uri="{BB962C8B-B14F-4D97-AF65-F5344CB8AC3E}">
        <p14:creationId xmlns:p14="http://schemas.microsoft.com/office/powerpoint/2010/main" val="74300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Other DOH Response Activities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15</a:t>
            </a:fld>
            <a:endParaRPr lang="en-US"/>
          </a:p>
        </p:txBody>
      </p:sp>
      <p:sp>
        <p:nvSpPr>
          <p:cNvPr id="4" name="Content Placeholder 3"/>
          <p:cNvSpPr>
            <a:spLocks noGrp="1"/>
          </p:cNvSpPr>
          <p:nvPr>
            <p:ph sz="quarter" idx="1"/>
          </p:nvPr>
        </p:nvSpPr>
        <p:spPr>
          <a:xfrm>
            <a:off x="685800" y="1476375"/>
            <a:ext cx="7772400" cy="4572000"/>
          </a:xfrm>
        </p:spPr>
        <p:txBody>
          <a:bodyPr>
            <a:normAutofit/>
          </a:bodyPr>
          <a:lstStyle/>
          <a:p>
            <a:r>
              <a:rPr lang="en-US" dirty="0"/>
              <a:t>Partnering with Blood banks statewide and federal partners to ensure blood supply is safe </a:t>
            </a:r>
          </a:p>
          <a:p>
            <a:r>
              <a:rPr lang="en-US" dirty="0"/>
              <a:t>Field investigation of non-travel related cases and contacts in NW Miami</a:t>
            </a:r>
          </a:p>
          <a:p>
            <a:pPr lvl="1"/>
            <a:r>
              <a:rPr lang="en-US" dirty="0"/>
              <a:t>CDC - </a:t>
            </a:r>
            <a:r>
              <a:rPr lang="en-US" dirty="0" err="1"/>
              <a:t>DOH</a:t>
            </a:r>
            <a:endParaRPr lang="en-US" dirty="0"/>
          </a:p>
          <a:p>
            <a:r>
              <a:rPr lang="en-US" dirty="0"/>
              <a:t>Governor Scott directed </a:t>
            </a:r>
            <a:r>
              <a:rPr lang="en-US" dirty="0" err="1"/>
              <a:t>DOH</a:t>
            </a:r>
            <a:r>
              <a:rPr lang="en-US" dirty="0"/>
              <a:t> to provide Zika testing to pregnant women at all county health departments at no cost (8/3/16)</a:t>
            </a:r>
          </a:p>
          <a:p>
            <a:r>
              <a:rPr lang="en-US" dirty="0" err="1"/>
              <a:t>DOH</a:t>
            </a:r>
            <a:r>
              <a:rPr lang="en-US" dirty="0"/>
              <a:t> continues to improve laboratory capacity in-house and through external partnerships</a:t>
            </a:r>
          </a:p>
        </p:txBody>
      </p:sp>
    </p:spTree>
    <p:extLst>
      <p:ext uri="{BB962C8B-B14F-4D97-AF65-F5344CB8AC3E}">
        <p14:creationId xmlns:p14="http://schemas.microsoft.com/office/powerpoint/2010/main" val="333261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Other DOH Response Activities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16</a:t>
            </a:fld>
            <a:endParaRPr lang="en-US"/>
          </a:p>
        </p:txBody>
      </p:sp>
      <p:sp>
        <p:nvSpPr>
          <p:cNvPr id="4" name="Content Placeholder 3"/>
          <p:cNvSpPr>
            <a:spLocks noGrp="1"/>
          </p:cNvSpPr>
          <p:nvPr>
            <p:ph sz="quarter" idx="1"/>
          </p:nvPr>
        </p:nvSpPr>
        <p:spPr>
          <a:xfrm>
            <a:off x="685800" y="1476375"/>
            <a:ext cx="7772400" cy="4572000"/>
          </a:xfrm>
        </p:spPr>
        <p:txBody>
          <a:bodyPr>
            <a:normAutofit lnSpcReduction="10000"/>
          </a:bodyPr>
          <a:lstStyle/>
          <a:p>
            <a:r>
              <a:rPr lang="en-US" dirty="0"/>
              <a:t>Targeting health care providers</a:t>
            </a:r>
          </a:p>
          <a:p>
            <a:pPr lvl="1"/>
            <a:r>
              <a:rPr lang="en-US" dirty="0"/>
              <a:t>Hospitals</a:t>
            </a:r>
          </a:p>
          <a:p>
            <a:pPr lvl="1"/>
            <a:r>
              <a:rPr lang="en-US" dirty="0"/>
              <a:t>American Congress of Obstetricians and Gynecologists </a:t>
            </a:r>
          </a:p>
          <a:p>
            <a:pPr lvl="1"/>
            <a:r>
              <a:rPr lang="en-US" dirty="0"/>
              <a:t>Midwives/nurses  </a:t>
            </a:r>
          </a:p>
          <a:p>
            <a:r>
              <a:rPr lang="en-US" dirty="0"/>
              <a:t>Working with internal partners</a:t>
            </a:r>
          </a:p>
          <a:p>
            <a:pPr lvl="1"/>
            <a:r>
              <a:rPr lang="en-US" dirty="0"/>
              <a:t>Birth Defects Registry</a:t>
            </a:r>
          </a:p>
          <a:p>
            <a:pPr lvl="1"/>
            <a:r>
              <a:rPr lang="en-US" dirty="0"/>
              <a:t>Maternal and Child Health</a:t>
            </a:r>
          </a:p>
          <a:p>
            <a:r>
              <a:rPr lang="en-US" dirty="0"/>
              <a:t>Syndromic surveillance</a:t>
            </a:r>
          </a:p>
          <a:p>
            <a:pPr lvl="1"/>
            <a:r>
              <a:rPr lang="en-US" dirty="0"/>
              <a:t>Zika </a:t>
            </a:r>
          </a:p>
          <a:p>
            <a:pPr lvl="1"/>
            <a:r>
              <a:rPr lang="en-US" dirty="0" err="1"/>
              <a:t>Guillain-Barrè</a:t>
            </a:r>
            <a:r>
              <a:rPr lang="en-US" dirty="0"/>
              <a:t> Syndrome</a:t>
            </a:r>
          </a:p>
          <a:p>
            <a:pPr lvl="1"/>
            <a:r>
              <a:rPr lang="en-US" dirty="0"/>
              <a:t>Microcephaly</a:t>
            </a:r>
          </a:p>
        </p:txBody>
      </p:sp>
    </p:spTree>
    <p:extLst>
      <p:ext uri="{BB962C8B-B14F-4D97-AF65-F5344CB8AC3E}">
        <p14:creationId xmlns:p14="http://schemas.microsoft.com/office/powerpoint/2010/main" val="330406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 y="0"/>
            <a:ext cx="9150096" cy="1143000"/>
          </a:xfrm>
        </p:spPr>
        <p:txBody>
          <a:bodyPr/>
          <a:lstStyle/>
          <a:p>
            <a:pPr algn="ctr"/>
            <a:r>
              <a:rPr lang="en-US" dirty="0"/>
              <a:t>Other DOH Response Activities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17</a:t>
            </a:fld>
            <a:endParaRPr lang="en-US"/>
          </a:p>
        </p:txBody>
      </p:sp>
      <p:sp>
        <p:nvSpPr>
          <p:cNvPr id="4" name="Content Placeholder 3"/>
          <p:cNvSpPr>
            <a:spLocks noGrp="1"/>
          </p:cNvSpPr>
          <p:nvPr>
            <p:ph sz="quarter" idx="1"/>
          </p:nvPr>
        </p:nvSpPr>
        <p:spPr>
          <a:xfrm>
            <a:off x="933450" y="1524000"/>
            <a:ext cx="7772400" cy="4572000"/>
          </a:xfrm>
        </p:spPr>
        <p:txBody>
          <a:bodyPr/>
          <a:lstStyle/>
          <a:p>
            <a:r>
              <a:rPr lang="en-US" dirty="0"/>
              <a:t>Response similar to dengue/chikungunya</a:t>
            </a:r>
          </a:p>
          <a:p>
            <a:r>
              <a:rPr lang="en-US" dirty="0"/>
              <a:t>During interview</a:t>
            </a:r>
          </a:p>
          <a:p>
            <a:pPr lvl="1"/>
            <a:r>
              <a:rPr lang="en-US" dirty="0"/>
              <a:t>Complete travel history</a:t>
            </a:r>
          </a:p>
          <a:p>
            <a:pPr lvl="1"/>
            <a:r>
              <a:rPr lang="en-US" dirty="0"/>
              <a:t>Avoid mosquito bites while ill</a:t>
            </a:r>
          </a:p>
          <a:p>
            <a:pPr lvl="1"/>
            <a:r>
              <a:rPr lang="en-US" dirty="0"/>
              <a:t>Highlight prevention methods</a:t>
            </a:r>
          </a:p>
          <a:p>
            <a:r>
              <a:rPr lang="en-US" dirty="0"/>
              <a:t>Inform local mosquito control officials of suspect cases</a:t>
            </a:r>
          </a:p>
          <a:p>
            <a:r>
              <a:rPr lang="en-US" dirty="0"/>
              <a:t>Inform Arbovirus Surveillance Coordinator on suspicion of locally acquired cases</a:t>
            </a:r>
          </a:p>
          <a:p>
            <a:r>
              <a:rPr lang="en-US" dirty="0"/>
              <a:t>Provide </a:t>
            </a:r>
            <a:r>
              <a:rPr lang="en-US"/>
              <a:t>public information </a:t>
            </a:r>
            <a:r>
              <a:rPr lang="en-US" dirty="0"/>
              <a:t>on disease, transmission, prevention, protective actions</a:t>
            </a:r>
          </a:p>
          <a:p>
            <a:endParaRPr lang="en-US" dirty="0"/>
          </a:p>
          <a:p>
            <a:pPr marL="0" indent="0">
              <a:buNone/>
            </a:pPr>
            <a:endParaRPr lang="en-US" dirty="0"/>
          </a:p>
        </p:txBody>
      </p:sp>
    </p:spTree>
    <p:extLst>
      <p:ext uri="{BB962C8B-B14F-4D97-AF65-F5344CB8AC3E}">
        <p14:creationId xmlns:p14="http://schemas.microsoft.com/office/powerpoint/2010/main" val="1927679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DOH Response Activities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18</a:t>
            </a:fld>
            <a:endParaRPr lang="en-US"/>
          </a:p>
        </p:txBody>
      </p:sp>
      <p:sp>
        <p:nvSpPr>
          <p:cNvPr id="4" name="Content Placeholder 3"/>
          <p:cNvSpPr>
            <a:spLocks noGrp="1"/>
          </p:cNvSpPr>
          <p:nvPr>
            <p:ph sz="quarter" idx="1"/>
          </p:nvPr>
        </p:nvSpPr>
        <p:spPr/>
        <p:txBody>
          <a:bodyPr/>
          <a:lstStyle/>
          <a:p>
            <a:r>
              <a:rPr lang="en-US" dirty="0"/>
              <a:t>Key partnership with local mosquito control districts</a:t>
            </a:r>
          </a:p>
          <a:p>
            <a:r>
              <a:rPr lang="en-US" dirty="0"/>
              <a:t>DOH notifies mosquito control upon suspicion of mosquito-borne illness</a:t>
            </a:r>
          </a:p>
          <a:p>
            <a:r>
              <a:rPr lang="en-US" dirty="0"/>
              <a:t>Appropriate mosquito control measures are implemented</a:t>
            </a:r>
          </a:p>
          <a:p>
            <a:r>
              <a:rPr lang="en-US" dirty="0"/>
              <a:t>Successful partnership demonstrated previously</a:t>
            </a:r>
          </a:p>
          <a:p>
            <a:pPr lvl="1"/>
            <a:r>
              <a:rPr lang="en-US" dirty="0"/>
              <a:t>Chikungunya 2014</a:t>
            </a:r>
          </a:p>
          <a:p>
            <a:pPr lvl="2"/>
            <a:r>
              <a:rPr lang="en-US" dirty="0"/>
              <a:t>510 imported cases identified</a:t>
            </a:r>
          </a:p>
          <a:p>
            <a:pPr lvl="2"/>
            <a:r>
              <a:rPr lang="en-US" dirty="0"/>
              <a:t>12 sporadic local cases</a:t>
            </a:r>
          </a:p>
          <a:p>
            <a:pPr lvl="2"/>
            <a:r>
              <a:rPr lang="en-US" dirty="0"/>
              <a:t>Coordinated DOH – Local mosquito control activities </a:t>
            </a:r>
          </a:p>
          <a:p>
            <a:pPr lvl="2"/>
            <a:r>
              <a:rPr lang="en-US" dirty="0"/>
              <a:t>No sustained local transmission</a:t>
            </a:r>
          </a:p>
          <a:p>
            <a:endParaRPr lang="en-US" dirty="0"/>
          </a:p>
        </p:txBody>
      </p:sp>
    </p:spTree>
    <p:extLst>
      <p:ext uri="{BB962C8B-B14F-4D97-AF65-F5344CB8AC3E}">
        <p14:creationId xmlns:p14="http://schemas.microsoft.com/office/powerpoint/2010/main" val="1626771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itle 5"/>
          <p:cNvSpPr>
            <a:spLocks noGrp="1"/>
          </p:cNvSpPr>
          <p:nvPr>
            <p:ph type="title"/>
          </p:nvPr>
        </p:nvSpPr>
        <p:spPr>
          <a:xfrm>
            <a:off x="0" y="152400"/>
            <a:ext cx="9144000" cy="838200"/>
          </a:xfrm>
        </p:spPr>
        <p:txBody>
          <a:bodyPr/>
          <a:lstStyle/>
          <a:p>
            <a:pPr algn="ctr"/>
            <a:r>
              <a:rPr lang="en-US" altLang="en-US" dirty="0"/>
              <a:t>Suspected </a:t>
            </a:r>
            <a:r>
              <a:rPr lang="en-US" altLang="en-US" dirty="0" err="1"/>
              <a:t>Zika</a:t>
            </a:r>
            <a:r>
              <a:rPr lang="en-US" altLang="en-US" dirty="0"/>
              <a:t> Fever Case Investigation</a:t>
            </a:r>
          </a:p>
        </p:txBody>
      </p:sp>
      <p:sp>
        <p:nvSpPr>
          <p:cNvPr id="3993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pPr>
            <a:fld id="{5837A460-92F2-4729-BAA2-3AA7A5980A63}" type="slidenum">
              <a:rPr lang="en-US" altLang="en-US" sz="1100">
                <a:solidFill>
                  <a:srgbClr val="3C8C93"/>
                </a:solidFill>
              </a:rPr>
              <a:pPr algn="r">
                <a:spcBef>
                  <a:spcPct val="0"/>
                </a:spcBef>
              </a:pPr>
              <a:t>19</a:t>
            </a:fld>
            <a:endParaRPr lang="en-US" altLang="en-US" sz="1100">
              <a:solidFill>
                <a:srgbClr val="3C8C93"/>
              </a:solidFill>
            </a:endParaRPr>
          </a:p>
        </p:txBody>
      </p:sp>
      <p:sp>
        <p:nvSpPr>
          <p:cNvPr id="6" name="Rectangle 5"/>
          <p:cNvSpPr/>
          <p:nvPr/>
        </p:nvSpPr>
        <p:spPr>
          <a:xfrm>
            <a:off x="5337175"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Mosquito Control</a:t>
            </a:r>
          </a:p>
        </p:txBody>
      </p:sp>
      <p:sp>
        <p:nvSpPr>
          <p:cNvPr id="8" name="Rectangle 7"/>
          <p:cNvSpPr/>
          <p:nvPr/>
        </p:nvSpPr>
        <p:spPr>
          <a:xfrm>
            <a:off x="1038225" y="1127289"/>
            <a:ext cx="1590675" cy="6858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Sick person</a:t>
            </a:r>
          </a:p>
        </p:txBody>
      </p:sp>
      <p:sp>
        <p:nvSpPr>
          <p:cNvPr id="39942" name="TextBox 20"/>
          <p:cNvSpPr txBox="1">
            <a:spLocks noChangeArrowheads="1"/>
          </p:cNvSpPr>
          <p:nvPr/>
        </p:nvSpPr>
        <p:spPr bwMode="auto">
          <a:xfrm>
            <a:off x="3314702" y="3036635"/>
            <a:ext cx="1358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Case reported</a:t>
            </a:r>
          </a:p>
        </p:txBody>
      </p:sp>
      <p:cxnSp>
        <p:nvCxnSpPr>
          <p:cNvPr id="40" name="Straight Arrow Connector 39"/>
          <p:cNvCxnSpPr/>
          <p:nvPr/>
        </p:nvCxnSpPr>
        <p:spPr>
          <a:xfrm>
            <a:off x="2389981" y="1819438"/>
            <a:ext cx="252413" cy="4603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56163" y="3765714"/>
            <a:ext cx="422275"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6" idx="3"/>
            <a:endCxn id="17" idx="1"/>
          </p:cNvCxnSpPr>
          <p:nvPr/>
        </p:nvCxnSpPr>
        <p:spPr>
          <a:xfrm>
            <a:off x="3683000" y="2610014"/>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4770438" y="2917989"/>
            <a:ext cx="0" cy="3921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50" name="TextBox 82959"/>
          <p:cNvSpPr txBox="1">
            <a:spLocks noChangeArrowheads="1"/>
          </p:cNvSpPr>
          <p:nvPr/>
        </p:nvSpPr>
        <p:spPr bwMode="auto">
          <a:xfrm>
            <a:off x="7103745" y="4303802"/>
            <a:ext cx="12239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800" dirty="0">
                <a:solidFill>
                  <a:srgbClr val="000000"/>
                </a:solidFill>
                <a:cs typeface="Arial" panose="020B0604020202020204" pitchFamily="34" charset="0"/>
              </a:rPr>
              <a:t>Response</a:t>
            </a:r>
          </a:p>
        </p:txBody>
      </p:sp>
      <p:sp>
        <p:nvSpPr>
          <p:cNvPr id="39951" name="TextBox 82961"/>
          <p:cNvSpPr txBox="1">
            <a:spLocks noChangeArrowheads="1"/>
          </p:cNvSpPr>
          <p:nvPr/>
        </p:nvSpPr>
        <p:spPr bwMode="auto">
          <a:xfrm>
            <a:off x="1874838" y="3375189"/>
            <a:ext cx="1004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pPr>
            <a:r>
              <a:rPr lang="en-US" altLang="en-US" sz="1600" dirty="0">
                <a:solidFill>
                  <a:srgbClr val="000000"/>
                </a:solidFill>
                <a:latin typeface="+mn-lt"/>
                <a:cs typeface="Arial" panose="020B0604020202020204" pitchFamily="34" charset="0"/>
              </a:rPr>
              <a:t>Interview</a:t>
            </a:r>
          </a:p>
        </p:txBody>
      </p:sp>
      <p:sp>
        <p:nvSpPr>
          <p:cNvPr id="59" name="Rectangle 58"/>
          <p:cNvSpPr/>
          <p:nvPr/>
        </p:nvSpPr>
        <p:spPr>
          <a:xfrm>
            <a:off x="6388484" y="5518239"/>
            <a:ext cx="1385887" cy="66675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0000"/>
                </a:solidFill>
              </a:rPr>
              <a:t>Public</a:t>
            </a:r>
          </a:p>
        </p:txBody>
      </p:sp>
      <p:cxnSp>
        <p:nvCxnSpPr>
          <p:cNvPr id="61" name="Straight Arrow Connector 60"/>
          <p:cNvCxnSpPr/>
          <p:nvPr/>
        </p:nvCxnSpPr>
        <p:spPr>
          <a:xfrm>
            <a:off x="4722813" y="4119727"/>
            <a:ext cx="2146683" cy="13554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187575" y="2305214"/>
            <a:ext cx="1495425" cy="6096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Health care provider</a:t>
            </a:r>
          </a:p>
        </p:txBody>
      </p:sp>
      <p:sp>
        <p:nvSpPr>
          <p:cNvPr id="17" name="Rectangle 16"/>
          <p:cNvSpPr/>
          <p:nvPr/>
        </p:nvSpPr>
        <p:spPr>
          <a:xfrm>
            <a:off x="4343400" y="2305214"/>
            <a:ext cx="1500188"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Laboratory</a:t>
            </a:r>
          </a:p>
        </p:txBody>
      </p:sp>
      <p:sp>
        <p:nvSpPr>
          <p:cNvPr id="2" name="Rectangle 1"/>
          <p:cNvSpPr/>
          <p:nvPr/>
        </p:nvSpPr>
        <p:spPr>
          <a:xfrm>
            <a:off x="3103563" y="3375189"/>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County Health Department</a:t>
            </a:r>
          </a:p>
        </p:txBody>
      </p:sp>
      <p:cxnSp>
        <p:nvCxnSpPr>
          <p:cNvPr id="64" name="Straight Arrow Connector 63"/>
          <p:cNvCxnSpPr/>
          <p:nvPr/>
        </p:nvCxnSpPr>
        <p:spPr>
          <a:xfrm>
            <a:off x="2411360" y="5070804"/>
            <a:ext cx="1650259" cy="69615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3" idx="3"/>
            <a:endCxn id="59" idx="1"/>
          </p:cNvCxnSpPr>
          <p:nvPr/>
        </p:nvCxnSpPr>
        <p:spPr>
          <a:xfrm flipV="1">
            <a:off x="5376917" y="5851614"/>
            <a:ext cx="1011567" cy="1813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6938010" y="4150624"/>
            <a:ext cx="21908" cy="136761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389981" y="5038006"/>
            <a:ext cx="3998503" cy="6834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961" name="TextBox 82970"/>
          <p:cNvSpPr txBox="1">
            <a:spLocks noChangeArrowheads="1"/>
          </p:cNvSpPr>
          <p:nvPr/>
        </p:nvSpPr>
        <p:spPr bwMode="auto">
          <a:xfrm>
            <a:off x="3094038" y="4081627"/>
            <a:ext cx="22541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1450" indent="-171450"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Case finding</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Outreach/education</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Alerts/advisories</a:t>
            </a:r>
          </a:p>
          <a:p>
            <a:pPr algn="l" eaLnBrk="0" fontAlgn="base" hangingPunct="0">
              <a:spcBef>
                <a:spcPct val="0"/>
              </a:spcBef>
              <a:spcAft>
                <a:spcPct val="0"/>
              </a:spcAft>
              <a:buFontTx/>
              <a:buChar char="•"/>
            </a:pPr>
            <a:r>
              <a:rPr lang="en-US" altLang="en-US" sz="1800" dirty="0">
                <a:solidFill>
                  <a:srgbClr val="000000"/>
                </a:solidFill>
                <a:latin typeface="+mn-lt"/>
                <a:cs typeface="Arial" panose="020B0604020202020204" pitchFamily="34" charset="0"/>
              </a:rPr>
              <a:t>Testing Approval</a:t>
            </a:r>
          </a:p>
        </p:txBody>
      </p:sp>
      <p:sp>
        <p:nvSpPr>
          <p:cNvPr id="7" name="Rectangle 6"/>
          <p:cNvSpPr/>
          <p:nvPr/>
        </p:nvSpPr>
        <p:spPr>
          <a:xfrm>
            <a:off x="637479" y="4269498"/>
            <a:ext cx="1752600" cy="7620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srgbClr val="000000"/>
                </a:solidFill>
              </a:rPr>
              <a:t>Department of Health</a:t>
            </a:r>
            <a:br>
              <a:rPr lang="en-US" sz="1600" dirty="0">
                <a:solidFill>
                  <a:srgbClr val="000000"/>
                </a:solidFill>
              </a:rPr>
            </a:br>
            <a:r>
              <a:rPr lang="en-US" sz="1600" dirty="0">
                <a:solidFill>
                  <a:srgbClr val="000000"/>
                </a:solidFill>
              </a:rPr>
              <a:t>State Office</a:t>
            </a:r>
          </a:p>
        </p:txBody>
      </p:sp>
      <p:sp>
        <p:nvSpPr>
          <p:cNvPr id="63" name="Rectangle 62"/>
          <p:cNvSpPr/>
          <p:nvPr/>
        </p:nvSpPr>
        <p:spPr>
          <a:xfrm>
            <a:off x="4152954" y="5709082"/>
            <a:ext cx="1223963" cy="647700"/>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CDC</a:t>
            </a:r>
          </a:p>
        </p:txBody>
      </p:sp>
      <p:sp>
        <p:nvSpPr>
          <p:cNvPr id="86" name="Rectangle 85"/>
          <p:cNvSpPr/>
          <p:nvPr/>
        </p:nvSpPr>
        <p:spPr>
          <a:xfrm>
            <a:off x="6516688" y="2309977"/>
            <a:ext cx="1500187" cy="612775"/>
          </a:xfrm>
          <a:prstGeom prst="rect">
            <a:avLst/>
          </a:prstGeom>
          <a:solidFill>
            <a:srgbClr val="7ED0E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srgbClr val="000000"/>
                </a:solidFill>
              </a:rPr>
              <a:t>State Laboratory</a:t>
            </a:r>
          </a:p>
        </p:txBody>
      </p:sp>
      <p:cxnSp>
        <p:nvCxnSpPr>
          <p:cNvPr id="43" name="Straight Arrow Connector 42"/>
          <p:cNvCxnSpPr/>
          <p:nvPr/>
        </p:nvCxnSpPr>
        <p:spPr>
          <a:xfrm flipV="1">
            <a:off x="2433638" y="4150624"/>
            <a:ext cx="627063" cy="179075"/>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2" idx="1"/>
          </p:cNvCxnSpPr>
          <p:nvPr/>
        </p:nvCxnSpPr>
        <p:spPr>
          <a:xfrm rot="10800000">
            <a:off x="1676400" y="1851189"/>
            <a:ext cx="1427163" cy="1905000"/>
          </a:xfrm>
          <a:prstGeom prst="bentConnector2">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5" name="Slide Number Placeholder 1"/>
          <p:cNvSpPr txBox="1">
            <a:spLocks/>
          </p:cNvSpPr>
          <p:nvPr/>
        </p:nvSpPr>
        <p:spPr>
          <a:xfrm>
            <a:off x="200406" y="6172200"/>
            <a:ext cx="457200" cy="457200"/>
          </a:xfrm>
          <a:prstGeom prst="ellipse">
            <a:avLst/>
          </a:prstGeom>
          <a:solidFill>
            <a:srgbClr val="00A0AF"/>
          </a:solidFill>
        </p:spPr>
        <p:txBody>
          <a:bodyPr wrap="none" lIns="0" tIns="0" rIns="0" bIns="0" anchor="ctr" anchorCtr="1">
            <a:noAutofit/>
          </a:bodyPr>
          <a:lstStyle>
            <a:defPPr>
              <a:defRPr lang="en-US"/>
            </a:defPPr>
            <a:lvl1pPr marL="0" algn="ctr" defTabSz="914400" rtl="0" eaLnBrk="1" latinLnBrk="0" hangingPunct="1">
              <a:defRPr kumimoji="0" sz="1400" kern="1200">
                <a:solidFill>
                  <a:srgbClr val="FFFFFF"/>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848D3D-1150-4D75-97E1-E3452D0456EC}" type="slidenum">
              <a:rPr lang="en-US" smtClean="0">
                <a:latin typeface="Verdana" panose="020B0604030504040204" pitchFamily="34" charset="0"/>
                <a:ea typeface="Verdana" panose="020B0604030504040204" pitchFamily="34" charset="0"/>
                <a:cs typeface="Verdana" panose="020B0604030504040204" pitchFamily="34" charset="0"/>
              </a:rPr>
              <a:t>19</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579846" y="5190172"/>
            <a:ext cx="2445028" cy="1477328"/>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Subject Matter Experts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Policy Guidance</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Case Consultation</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Weekly reports</a:t>
            </a:r>
          </a:p>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statewide data</a:t>
            </a:r>
          </a:p>
        </p:txBody>
      </p:sp>
      <p:sp>
        <p:nvSpPr>
          <p:cNvPr id="14" name="Rectangle 13"/>
          <p:cNvSpPr/>
          <p:nvPr/>
        </p:nvSpPr>
        <p:spPr>
          <a:xfrm>
            <a:off x="3655402" y="6337112"/>
            <a:ext cx="2558073" cy="369332"/>
          </a:xfrm>
          <a:prstGeom prst="rect">
            <a:avLst/>
          </a:prstGeom>
        </p:spPr>
        <p:txBody>
          <a:bodyPr wrap="none">
            <a:spAutoFit/>
          </a:bodyPr>
          <a:lstStyle/>
          <a:p>
            <a:pPr eaLnBrk="0" fontAlgn="base" hangingPunct="0">
              <a:spcBef>
                <a:spcPct val="0"/>
              </a:spcBef>
              <a:spcAft>
                <a:spcPct val="0"/>
              </a:spcAft>
              <a:buFontTx/>
              <a:buChar char="•"/>
            </a:pPr>
            <a:r>
              <a:rPr lang="en-US" altLang="en-US" dirty="0">
                <a:solidFill>
                  <a:srgbClr val="000000"/>
                </a:solidFill>
                <a:cs typeface="Arial" panose="020B0604020202020204" pitchFamily="34" charset="0"/>
              </a:rPr>
              <a:t>Publish nationwide data</a:t>
            </a:r>
          </a:p>
        </p:txBody>
      </p:sp>
      <p:cxnSp>
        <p:nvCxnSpPr>
          <p:cNvPr id="36" name="Straight Arrow Connector 35"/>
          <p:cNvCxnSpPr/>
          <p:nvPr/>
        </p:nvCxnSpPr>
        <p:spPr>
          <a:xfrm flipV="1">
            <a:off x="4856163" y="2922753"/>
            <a:ext cx="1612899" cy="461961"/>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15382" y="2877380"/>
            <a:ext cx="0" cy="497809"/>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5826125" y="2627667"/>
            <a:ext cx="660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40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Virus</a:t>
            </a:r>
          </a:p>
        </p:txBody>
      </p:sp>
      <p:sp>
        <p:nvSpPr>
          <p:cNvPr id="3" name="Slide Number Placeholder 2"/>
          <p:cNvSpPr>
            <a:spLocks noGrp="1"/>
          </p:cNvSpPr>
          <p:nvPr>
            <p:ph type="sldNum" sz="quarter" idx="12"/>
          </p:nvPr>
        </p:nvSpPr>
        <p:spPr/>
        <p:txBody>
          <a:bodyPr/>
          <a:lstStyle/>
          <a:p>
            <a:fld id="{CC09112F-EB00-4641-8C3C-2AB4CA74006B}" type="slidenum">
              <a:rPr lang="en-US" smtClean="0">
                <a:latin typeface="Verdana" panose="020B0604030504040204" pitchFamily="34" charset="0"/>
                <a:ea typeface="Verdana" panose="020B0604030504040204" pitchFamily="34" charset="0"/>
                <a:cs typeface="Verdana" panose="020B0604030504040204" pitchFamily="34" charset="0"/>
              </a:rPr>
              <a:pPr/>
              <a:t>2</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Content Placeholder 3"/>
          <p:cNvSpPr>
            <a:spLocks noGrp="1"/>
          </p:cNvSpPr>
          <p:nvPr>
            <p:ph sz="quarter" idx="1"/>
          </p:nvPr>
        </p:nvSpPr>
        <p:spPr>
          <a:xfrm>
            <a:off x="685800" y="1390650"/>
            <a:ext cx="7772400" cy="4572000"/>
          </a:xfrm>
        </p:spPr>
        <p:txBody>
          <a:bodyPr>
            <a:normAutofit fontScale="85000" lnSpcReduction="10000"/>
          </a:bodyPr>
          <a:lstStyle/>
          <a:p>
            <a:r>
              <a:rPr lang="en-US" sz="2800" dirty="0"/>
              <a:t>Flavivirus: </a:t>
            </a:r>
          </a:p>
          <a:p>
            <a:pPr lvl="1"/>
            <a:r>
              <a:rPr lang="en-US" dirty="0"/>
              <a:t>Testing has potential for cross-reactivity with other </a:t>
            </a:r>
            <a:r>
              <a:rPr lang="en-US" dirty="0" err="1"/>
              <a:t>flaviviruses</a:t>
            </a:r>
            <a:endParaRPr lang="en-US" dirty="0"/>
          </a:p>
          <a:p>
            <a:r>
              <a:rPr lang="en-US" sz="2800" dirty="0"/>
              <a:t>Originally identified in Africa and Southeast Asia</a:t>
            </a:r>
          </a:p>
          <a:p>
            <a:pPr lvl="1"/>
            <a:r>
              <a:rPr lang="en-US" dirty="0"/>
              <a:t>First identified in Uganda’s Zika Forest in 1947 </a:t>
            </a:r>
          </a:p>
          <a:p>
            <a:r>
              <a:rPr lang="en-US" sz="2800" dirty="0"/>
              <a:t>Transmission</a:t>
            </a:r>
          </a:p>
          <a:p>
            <a:pPr lvl="1"/>
            <a:r>
              <a:rPr lang="en-US" dirty="0"/>
              <a:t>Mosquito</a:t>
            </a:r>
            <a:r>
              <a:rPr lang="en-US" i="1" dirty="0"/>
              <a:t> – </a:t>
            </a:r>
            <a:r>
              <a:rPr lang="en-US" i="1" dirty="0" err="1"/>
              <a:t>Aedes</a:t>
            </a:r>
            <a:r>
              <a:rPr lang="en-US" i="1" dirty="0"/>
              <a:t> </a:t>
            </a:r>
            <a:r>
              <a:rPr lang="en-US" i="1" dirty="0" err="1"/>
              <a:t>aegypti</a:t>
            </a:r>
            <a:r>
              <a:rPr lang="en-US" i="1" dirty="0"/>
              <a:t>, </a:t>
            </a:r>
            <a:r>
              <a:rPr lang="en-US" dirty="0"/>
              <a:t>possibly </a:t>
            </a:r>
            <a:r>
              <a:rPr lang="en-US" i="1" dirty="0" err="1"/>
              <a:t>Aedes</a:t>
            </a:r>
            <a:r>
              <a:rPr lang="en-US" i="1" dirty="0"/>
              <a:t> </a:t>
            </a:r>
            <a:r>
              <a:rPr lang="en-US" i="1" dirty="0" err="1"/>
              <a:t>albopictus</a:t>
            </a:r>
            <a:endParaRPr lang="en-US" dirty="0"/>
          </a:p>
          <a:p>
            <a:pPr lvl="1"/>
            <a:r>
              <a:rPr lang="en-US" dirty="0"/>
              <a:t>Transmission in the womb and at the time of birth</a:t>
            </a:r>
          </a:p>
          <a:p>
            <a:pPr lvl="1"/>
            <a:r>
              <a:rPr lang="en-US" dirty="0"/>
              <a:t>Sexual </a:t>
            </a:r>
          </a:p>
          <a:p>
            <a:pPr lvl="1"/>
            <a:r>
              <a:rPr lang="en-US" dirty="0"/>
              <a:t>Transfusion cases </a:t>
            </a:r>
          </a:p>
          <a:p>
            <a:pPr lvl="1"/>
            <a:r>
              <a:rPr lang="en-US" dirty="0"/>
              <a:t>Lab exposures</a:t>
            </a:r>
          </a:p>
          <a:p>
            <a:pPr lvl="1"/>
            <a:r>
              <a:rPr lang="en-US" dirty="0"/>
              <a:t>Detected in breast milk, saliva, and urine but no documented transmission</a:t>
            </a:r>
          </a:p>
          <a:p>
            <a:r>
              <a:rPr lang="en-US" sz="2800" dirty="0"/>
              <a:t>Outbreaks since 2007</a:t>
            </a:r>
          </a:p>
          <a:p>
            <a:endParaRPr lang="en-US" sz="2800" dirty="0"/>
          </a:p>
        </p:txBody>
      </p:sp>
    </p:spTree>
    <p:extLst>
      <p:ext uri="{BB962C8B-B14F-4D97-AF65-F5344CB8AC3E}">
        <p14:creationId xmlns:p14="http://schemas.microsoft.com/office/powerpoint/2010/main" val="241453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FAQ’s: Pregnant Women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20</a:t>
            </a:fld>
            <a:endParaRPr lang="en-US"/>
          </a:p>
        </p:txBody>
      </p:sp>
      <p:sp>
        <p:nvSpPr>
          <p:cNvPr id="4" name="Content Placeholder 3"/>
          <p:cNvSpPr>
            <a:spLocks noGrp="1"/>
          </p:cNvSpPr>
          <p:nvPr>
            <p:ph sz="quarter" idx="1"/>
          </p:nvPr>
        </p:nvSpPr>
        <p:spPr>
          <a:xfrm>
            <a:off x="895350" y="1552575"/>
            <a:ext cx="7772400" cy="4572000"/>
          </a:xfrm>
        </p:spPr>
        <p:txBody>
          <a:bodyPr>
            <a:normAutofit lnSpcReduction="10000"/>
          </a:bodyPr>
          <a:lstStyle/>
          <a:p>
            <a:pPr>
              <a:spcAft>
                <a:spcPts val="1200"/>
              </a:spcAft>
            </a:pPr>
            <a:r>
              <a:rPr lang="en-US" dirty="0"/>
              <a:t>Pregnant and nursing women can use EPA-approved mosquito repellent according to label instructions</a:t>
            </a:r>
          </a:p>
          <a:p>
            <a:pPr>
              <a:spcAft>
                <a:spcPts val="1200"/>
              </a:spcAft>
            </a:pPr>
            <a:r>
              <a:rPr lang="en-US" dirty="0"/>
              <a:t>Information to collect for suspect </a:t>
            </a:r>
            <a:r>
              <a:rPr lang="en-US" dirty="0" err="1"/>
              <a:t>Zika</a:t>
            </a:r>
            <a:r>
              <a:rPr lang="en-US" dirty="0"/>
              <a:t> cases:</a:t>
            </a:r>
          </a:p>
          <a:p>
            <a:pPr lvl="1">
              <a:spcAft>
                <a:spcPts val="1200"/>
              </a:spcAft>
            </a:pPr>
            <a:r>
              <a:rPr lang="en-US" dirty="0"/>
              <a:t>Symptoms and onset date</a:t>
            </a:r>
          </a:p>
          <a:p>
            <a:pPr lvl="1">
              <a:spcAft>
                <a:spcPts val="1200"/>
              </a:spcAft>
            </a:pPr>
            <a:r>
              <a:rPr lang="en-US" dirty="0"/>
              <a:t>Travel history (throughout pregnancy)</a:t>
            </a:r>
          </a:p>
          <a:p>
            <a:pPr lvl="1">
              <a:spcAft>
                <a:spcPts val="1200"/>
              </a:spcAft>
            </a:pPr>
            <a:r>
              <a:rPr lang="en-US" dirty="0"/>
              <a:t>How far along in pregnancy?</a:t>
            </a:r>
          </a:p>
          <a:p>
            <a:pPr>
              <a:spcAft>
                <a:spcPts val="1200"/>
              </a:spcAft>
            </a:pPr>
            <a:r>
              <a:rPr lang="en-US" dirty="0"/>
              <a:t>Refer to obstetrician for follow up</a:t>
            </a:r>
          </a:p>
          <a:p>
            <a:pPr>
              <a:spcAft>
                <a:spcPts val="1200"/>
              </a:spcAft>
            </a:pPr>
            <a:r>
              <a:rPr lang="en-US" dirty="0"/>
              <a:t>Test results may not correlate with risk</a:t>
            </a:r>
          </a:p>
          <a:p>
            <a:endParaRPr lang="en-US" dirty="0"/>
          </a:p>
        </p:txBody>
      </p:sp>
    </p:spTree>
    <p:extLst>
      <p:ext uri="{BB962C8B-B14F-4D97-AF65-F5344CB8AC3E}">
        <p14:creationId xmlns:p14="http://schemas.microsoft.com/office/powerpoint/2010/main" val="65425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Requirements for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21</a:t>
            </a:fld>
            <a:endParaRPr lang="en-US"/>
          </a:p>
        </p:txBody>
      </p:sp>
      <p:sp>
        <p:nvSpPr>
          <p:cNvPr id="4" name="Content Placeholder 3"/>
          <p:cNvSpPr>
            <a:spLocks noGrp="1"/>
          </p:cNvSpPr>
          <p:nvPr>
            <p:ph sz="quarter" idx="1"/>
          </p:nvPr>
        </p:nvSpPr>
        <p:spPr>
          <a:xfrm>
            <a:off x="685800" y="1390650"/>
            <a:ext cx="7772400" cy="4572000"/>
          </a:xfrm>
        </p:spPr>
        <p:txBody>
          <a:bodyPr>
            <a:noAutofit/>
          </a:bodyPr>
          <a:lstStyle/>
          <a:p>
            <a:pPr lvl="0"/>
            <a:r>
              <a:rPr lang="en-US" dirty="0">
                <a:solidFill>
                  <a:prstClr val="black"/>
                </a:solidFill>
              </a:rPr>
              <a:t>Guidance is subject to change</a:t>
            </a:r>
          </a:p>
          <a:p>
            <a:pPr lvl="0"/>
            <a:r>
              <a:rPr lang="en-US" dirty="0">
                <a:solidFill>
                  <a:prstClr val="black"/>
                </a:solidFill>
              </a:rPr>
              <a:t>At least one symptom (fever, rash, joint pain, red eyes) during/within two weeks of travel to areas with ongoing Zika virus transmission</a:t>
            </a:r>
          </a:p>
          <a:p>
            <a:pPr lvl="0"/>
            <a:r>
              <a:rPr lang="en-US" dirty="0"/>
              <a:t>Pregnant women with/without symptoms tested if travel to or reside in endemic areas</a:t>
            </a:r>
          </a:p>
          <a:p>
            <a:pPr lvl="0"/>
            <a:r>
              <a:rPr lang="en-US" dirty="0"/>
              <a:t>Suspect local cases </a:t>
            </a:r>
          </a:p>
          <a:p>
            <a:pPr lvl="1"/>
            <a:r>
              <a:rPr lang="en-US" dirty="0"/>
              <a:t>Common differential diagnoses have been ruled out</a:t>
            </a:r>
          </a:p>
          <a:p>
            <a:pPr lvl="1"/>
            <a:r>
              <a:rPr lang="en-US" dirty="0"/>
              <a:t>Three of the four major symptoms</a:t>
            </a:r>
          </a:p>
          <a:p>
            <a:pPr lvl="1"/>
            <a:r>
              <a:rPr lang="en-US" dirty="0"/>
              <a:t>Epi-linked to a confirmed or probable case (household)</a:t>
            </a:r>
          </a:p>
        </p:txBody>
      </p:sp>
    </p:spTree>
    <p:extLst>
      <p:ext uri="{BB962C8B-B14F-4D97-AF65-F5344CB8AC3E}">
        <p14:creationId xmlns:p14="http://schemas.microsoft.com/office/powerpoint/2010/main" val="2381419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144000" cy="1143000"/>
          </a:xfrm>
        </p:spPr>
        <p:txBody>
          <a:bodyPr/>
          <a:lstStyle/>
          <a:p>
            <a:pPr algn="ctr"/>
            <a:r>
              <a:rPr lang="en-US" dirty="0"/>
              <a:t>Laboratory Testing</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22</a:t>
            </a:fld>
            <a:endParaRPr lang="en-US"/>
          </a:p>
        </p:txBody>
      </p:sp>
      <p:sp>
        <p:nvSpPr>
          <p:cNvPr id="4" name="Content Placeholder 3"/>
          <p:cNvSpPr>
            <a:spLocks noGrp="1"/>
          </p:cNvSpPr>
          <p:nvPr>
            <p:ph sz="quarter" idx="1"/>
          </p:nvPr>
        </p:nvSpPr>
        <p:spPr>
          <a:xfrm>
            <a:off x="485775" y="1280675"/>
            <a:ext cx="8172450" cy="5095875"/>
          </a:xfrm>
        </p:spPr>
        <p:txBody>
          <a:bodyPr>
            <a:normAutofit/>
          </a:bodyPr>
          <a:lstStyle/>
          <a:p>
            <a:r>
              <a:rPr lang="en-US" sz="3000" dirty="0"/>
              <a:t>Commercial testing is available for both PCR (acute infections) and IgM for antibody testing to support detection of infections that may have occurred further in the past. </a:t>
            </a:r>
          </a:p>
          <a:p>
            <a:r>
              <a:rPr lang="en-US" sz="3000" dirty="0"/>
              <a:t>PCR (detects virus)</a:t>
            </a:r>
          </a:p>
          <a:p>
            <a:pPr lvl="1"/>
            <a:r>
              <a:rPr lang="en-US" sz="2600" dirty="0"/>
              <a:t>Serum and urine sample within 21 days of illness onset </a:t>
            </a:r>
          </a:p>
          <a:p>
            <a:pPr lvl="0"/>
            <a:r>
              <a:rPr lang="en-US" dirty="0">
                <a:solidFill>
                  <a:prstClr val="black"/>
                </a:solidFill>
              </a:rPr>
              <a:t>Testing for antibodies against Zika virus</a:t>
            </a:r>
          </a:p>
          <a:p>
            <a:pPr lvl="0"/>
            <a:r>
              <a:rPr lang="en-US" dirty="0">
                <a:solidFill>
                  <a:prstClr val="black"/>
                </a:solidFill>
              </a:rPr>
              <a:t>IgM and/or PRNT at CDC</a:t>
            </a:r>
          </a:p>
          <a:p>
            <a:pPr lvl="0"/>
            <a:r>
              <a:rPr lang="en-US" dirty="0">
                <a:solidFill>
                  <a:prstClr val="black"/>
                </a:solidFill>
              </a:rPr>
              <a:t>IgM available at </a:t>
            </a:r>
            <a:r>
              <a:rPr lang="en-US" dirty="0" err="1">
                <a:solidFill>
                  <a:prstClr val="black"/>
                </a:solidFill>
              </a:rPr>
              <a:t>BPHL</a:t>
            </a:r>
            <a:r>
              <a:rPr lang="en-US" dirty="0">
                <a:solidFill>
                  <a:prstClr val="black"/>
                </a:solidFill>
              </a:rPr>
              <a:t> and commercial labs</a:t>
            </a:r>
          </a:p>
          <a:p>
            <a:pPr marL="320040" lvl="1" indent="0">
              <a:buNone/>
            </a:pPr>
            <a:endParaRPr lang="en-US" sz="2200" dirty="0"/>
          </a:p>
          <a:p>
            <a:pPr lvl="1"/>
            <a:endParaRPr lang="en-US" dirty="0"/>
          </a:p>
          <a:p>
            <a:pPr lvl="1"/>
            <a:endParaRPr lang="en-US" dirty="0"/>
          </a:p>
        </p:txBody>
      </p:sp>
    </p:spTree>
    <p:extLst>
      <p:ext uri="{BB962C8B-B14F-4D97-AF65-F5344CB8AC3E}">
        <p14:creationId xmlns:p14="http://schemas.microsoft.com/office/powerpoint/2010/main" val="2062148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Mosquito Bite Prevention </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23</a:t>
            </a:fld>
            <a:endParaRPr lang="en-US"/>
          </a:p>
        </p:txBody>
      </p:sp>
      <p:sp>
        <p:nvSpPr>
          <p:cNvPr id="4" name="Content Placeholder 3"/>
          <p:cNvSpPr>
            <a:spLocks noGrp="1"/>
          </p:cNvSpPr>
          <p:nvPr>
            <p:ph sz="quarter" idx="1"/>
          </p:nvPr>
        </p:nvSpPr>
        <p:spPr>
          <a:xfrm>
            <a:off x="735495" y="1447800"/>
            <a:ext cx="7951305" cy="5219700"/>
          </a:xfrm>
        </p:spPr>
        <p:txBody>
          <a:bodyPr>
            <a:normAutofit fontScale="92500" lnSpcReduction="20000"/>
          </a:bodyPr>
          <a:lstStyle/>
          <a:p>
            <a:pPr>
              <a:spcAft>
                <a:spcPts val="600"/>
              </a:spcAft>
            </a:pPr>
            <a:r>
              <a:rPr lang="en-US" sz="2800" b="1" dirty="0"/>
              <a:t>DRAIN</a:t>
            </a:r>
            <a:r>
              <a:rPr lang="en-US" sz="2800" dirty="0"/>
              <a:t> water from any containers where water has collected.</a:t>
            </a:r>
          </a:p>
          <a:p>
            <a:pPr>
              <a:spcAft>
                <a:spcPts val="600"/>
              </a:spcAft>
            </a:pPr>
            <a:r>
              <a:rPr lang="en-US" sz="2800" b="1" dirty="0"/>
              <a:t>CLOTHING:</a:t>
            </a:r>
            <a:r>
              <a:rPr lang="en-US" sz="2800" dirty="0"/>
              <a:t> If you must be outside when mosquitoes are active, cover up. Wear shoes, socks, long pants, and long sleeves.</a:t>
            </a:r>
          </a:p>
          <a:p>
            <a:pPr>
              <a:spcAft>
                <a:spcPts val="600"/>
              </a:spcAft>
            </a:pPr>
            <a:r>
              <a:rPr lang="en-US" sz="2800" b="1" dirty="0"/>
              <a:t>REPELLENT</a:t>
            </a:r>
            <a:r>
              <a:rPr lang="en-US" sz="2800" dirty="0"/>
              <a:t>: Apply mosquito repellent to bare skin and clothing. Always use repellents according to the label. Repellents with DEET, </a:t>
            </a:r>
            <a:r>
              <a:rPr lang="en-US" sz="2800" dirty="0" err="1"/>
              <a:t>picaridin</a:t>
            </a:r>
            <a:r>
              <a:rPr lang="en-US" sz="2800" dirty="0"/>
              <a:t>, oil of lemon eucalyptus, para-</a:t>
            </a:r>
            <a:r>
              <a:rPr lang="en-US" sz="2800" dirty="0" err="1"/>
              <a:t>menthane</a:t>
            </a:r>
            <a:r>
              <a:rPr lang="en-US" sz="2800" dirty="0"/>
              <a:t>-diol, and IR3535 are effective. Use netting to protect children younger than 2 months.</a:t>
            </a:r>
          </a:p>
          <a:p>
            <a:pPr marL="0" indent="0">
              <a:spcAft>
                <a:spcPts val="600"/>
              </a:spcAft>
              <a:buNone/>
            </a:pPr>
            <a:endParaRPr lang="en-US" sz="2800" dirty="0"/>
          </a:p>
          <a:p>
            <a:pPr marL="0" indent="0">
              <a:spcAft>
                <a:spcPts val="600"/>
              </a:spcAft>
              <a:buNone/>
            </a:pPr>
            <a:r>
              <a:rPr lang="en-US" sz="2800" dirty="0"/>
              <a:t>See: Mosquito Bite Protection in Florida</a:t>
            </a:r>
          </a:p>
          <a:p>
            <a:pPr marL="0" indent="0">
              <a:spcAft>
                <a:spcPts val="600"/>
              </a:spcAft>
              <a:buNone/>
            </a:pPr>
            <a:r>
              <a:rPr lang="en-US" sz="2800" dirty="0">
                <a:hlinkClick r:id="rId2"/>
              </a:rPr>
              <a:t>www.floridahealth.gov/zika</a:t>
            </a:r>
            <a:r>
              <a:rPr lang="en-US" sz="2800" dirty="0"/>
              <a:t> </a:t>
            </a:r>
          </a:p>
          <a:p>
            <a:endParaRPr lang="en-US" dirty="0"/>
          </a:p>
        </p:txBody>
      </p:sp>
    </p:spTree>
    <p:extLst>
      <p:ext uri="{BB962C8B-B14F-4D97-AF65-F5344CB8AC3E}">
        <p14:creationId xmlns:p14="http://schemas.microsoft.com/office/powerpoint/2010/main" val="233703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Available Resources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24</a:t>
            </a:fld>
            <a:endParaRPr lang="en-US"/>
          </a:p>
        </p:txBody>
      </p:sp>
      <p:sp>
        <p:nvSpPr>
          <p:cNvPr id="4" name="Content Placeholder 3"/>
          <p:cNvSpPr>
            <a:spLocks noGrp="1"/>
          </p:cNvSpPr>
          <p:nvPr>
            <p:ph sz="quarter" idx="1"/>
          </p:nvPr>
        </p:nvSpPr>
        <p:spPr>
          <a:xfrm>
            <a:off x="809625" y="1390650"/>
            <a:ext cx="7772400" cy="4572000"/>
          </a:xfrm>
        </p:spPr>
        <p:txBody>
          <a:bodyPr>
            <a:normAutofit/>
          </a:bodyPr>
          <a:lstStyle/>
          <a:p>
            <a:r>
              <a:rPr lang="en-US" dirty="0"/>
              <a:t>Zika fever guidance document</a:t>
            </a:r>
          </a:p>
          <a:p>
            <a:r>
              <a:rPr lang="en-US" dirty="0"/>
              <a:t>Clinician one-pager</a:t>
            </a:r>
          </a:p>
          <a:p>
            <a:r>
              <a:rPr lang="en-US" dirty="0"/>
              <a:t>Information for obstetricians </a:t>
            </a:r>
          </a:p>
          <a:p>
            <a:r>
              <a:rPr lang="en-US" dirty="0"/>
              <a:t>Mosquito bite prevention in travelers handouts</a:t>
            </a:r>
          </a:p>
          <a:p>
            <a:r>
              <a:rPr lang="en-US" dirty="0"/>
              <a:t> FAQs document</a:t>
            </a:r>
          </a:p>
          <a:p>
            <a:r>
              <a:rPr lang="en-US" dirty="0"/>
              <a:t>DOH Zika Virus webpage: </a:t>
            </a:r>
            <a:r>
              <a:rPr lang="en-US" dirty="0">
                <a:hlinkClick r:id="rId3"/>
              </a:rPr>
              <a:t>http://www.floridahealth.gov/diseases-and-conditions/zika-virus/index.html</a:t>
            </a:r>
            <a:endParaRPr lang="en-US" dirty="0"/>
          </a:p>
          <a:p>
            <a:r>
              <a:rPr lang="en-US" dirty="0"/>
              <a:t>CDC Zika Virus webpage: </a:t>
            </a:r>
            <a:r>
              <a:rPr lang="en-US" dirty="0">
                <a:hlinkClick r:id="rId4"/>
              </a:rPr>
              <a:t>http://www.cdc.gov/zika/</a:t>
            </a:r>
            <a:endParaRPr lang="en-US" dirty="0"/>
          </a:p>
          <a:p>
            <a:endParaRPr lang="en-US" dirty="0"/>
          </a:p>
        </p:txBody>
      </p:sp>
    </p:spTree>
    <p:extLst>
      <p:ext uri="{BB962C8B-B14F-4D97-AF65-F5344CB8AC3E}">
        <p14:creationId xmlns:p14="http://schemas.microsoft.com/office/powerpoint/2010/main" val="113770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Information</a:t>
            </a:r>
          </a:p>
        </p:txBody>
      </p:sp>
      <p:sp>
        <p:nvSpPr>
          <p:cNvPr id="3" name="Slide Number Placeholder 2"/>
          <p:cNvSpPr>
            <a:spLocks noGrp="1"/>
          </p:cNvSpPr>
          <p:nvPr>
            <p:ph type="sldNum" sz="quarter" idx="12"/>
          </p:nvPr>
        </p:nvSpPr>
        <p:spPr/>
        <p:txBody>
          <a:bodyPr/>
          <a:lstStyle/>
          <a:p>
            <a:fld id="{CC09112F-EB00-4641-8C3C-2AB4CA74006B}" type="slidenum">
              <a:rPr lang="en-US" smtClean="0"/>
              <a:pPr/>
              <a:t>25</a:t>
            </a:fld>
            <a:endParaRPr lang="en-US"/>
          </a:p>
        </p:txBody>
      </p:sp>
      <p:sp>
        <p:nvSpPr>
          <p:cNvPr id="4" name="Content Placeholder 3"/>
          <p:cNvSpPr>
            <a:spLocks noGrp="1"/>
          </p:cNvSpPr>
          <p:nvPr>
            <p:ph sz="quarter" idx="1"/>
          </p:nvPr>
        </p:nvSpPr>
        <p:spPr/>
        <p:txBody>
          <a:bodyPr/>
          <a:lstStyle/>
          <a:p>
            <a:r>
              <a:rPr lang="en-US" dirty="0"/>
              <a:t>Insert your contact information here</a:t>
            </a:r>
          </a:p>
        </p:txBody>
      </p:sp>
    </p:spTree>
    <p:extLst>
      <p:ext uri="{BB962C8B-B14F-4D97-AF65-F5344CB8AC3E}">
        <p14:creationId xmlns:p14="http://schemas.microsoft.com/office/powerpoint/2010/main" val="61742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56555" y="685800"/>
            <a:ext cx="9029700" cy="328613"/>
          </a:xfrm>
        </p:spPr>
        <p:txBody>
          <a:bodyPr>
            <a:noAutofit/>
          </a:bodyPr>
          <a:lstStyle/>
          <a:p>
            <a:pPr algn="ctr"/>
            <a:r>
              <a:rPr lang="en-US" altLang="en-US" dirty="0"/>
              <a:t>Zika Fever Distribution</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3</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3" name="Picture 2"/>
          <p:cNvPicPr>
            <a:picLocks noChangeAspect="1"/>
          </p:cNvPicPr>
          <p:nvPr/>
        </p:nvPicPr>
        <p:blipFill>
          <a:blip r:embed="rId3"/>
          <a:stretch>
            <a:fillRect/>
          </a:stretch>
        </p:blipFill>
        <p:spPr>
          <a:xfrm>
            <a:off x="1099529" y="1014413"/>
            <a:ext cx="6943751" cy="4764024"/>
          </a:xfrm>
          <a:prstGeom prst="rect">
            <a:avLst/>
          </a:prstGeom>
          <a:ln w="12700">
            <a:solidFill>
              <a:schemeClr val="tx1"/>
            </a:solidFill>
          </a:ln>
        </p:spPr>
      </p:pic>
    </p:spTree>
    <p:extLst>
      <p:ext uri="{BB962C8B-B14F-4D97-AF65-F5344CB8AC3E}">
        <p14:creationId xmlns:p14="http://schemas.microsoft.com/office/powerpoint/2010/main" val="94186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7980" y="685800"/>
            <a:ext cx="9029700" cy="328613"/>
          </a:xfrm>
        </p:spPr>
        <p:txBody>
          <a:bodyPr>
            <a:noAutofit/>
          </a:bodyPr>
          <a:lstStyle/>
          <a:p>
            <a:pPr algn="ctr"/>
            <a:r>
              <a:rPr lang="en-US" altLang="en-US" dirty="0"/>
              <a:t>Zika Cases Reported in the United States</a:t>
            </a:r>
            <a:endParaRPr lang="en-US" altLang="en-US" sz="4400" dirty="0"/>
          </a:p>
        </p:txBody>
      </p:sp>
      <p:sp>
        <p:nvSpPr>
          <p:cNvPr id="6" name="Slide Number Placeholder 2"/>
          <p:cNvSpPr>
            <a:spLocks noGrp="1"/>
          </p:cNvSpPr>
          <p:nvPr>
            <p:ph type="sldNum" sz="quarter" idx="12"/>
          </p:nvPr>
        </p:nvSpPr>
        <p:spPr/>
        <p:txBody>
          <a:bodyPr/>
          <a:lstStyle/>
          <a:p>
            <a:fld id="{89D3BE9F-1163-4B68-9FF0-6889C36CEF03}" type="slidenum">
              <a:rPr lang="en-US" smtClean="0">
                <a:latin typeface="Verdana" panose="020B0604030504040204" pitchFamily="34" charset="0"/>
                <a:ea typeface="Verdana" panose="020B0604030504040204" pitchFamily="34" charset="0"/>
                <a:cs typeface="Verdana" panose="020B0604030504040204" pitchFamily="34" charset="0"/>
              </a:rPr>
              <a:pPr/>
              <a:t>4</a:t>
            </a:fld>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54275" name="TextBox 8"/>
          <p:cNvSpPr txBox="1">
            <a:spLocks noChangeArrowheads="1"/>
          </p:cNvSpPr>
          <p:nvPr/>
        </p:nvSpPr>
        <p:spPr bwMode="auto">
          <a:xfrm>
            <a:off x="838200" y="6156960"/>
            <a:ext cx="1581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CDC.</a:t>
            </a:r>
          </a:p>
        </p:txBody>
      </p:sp>
      <p:pic>
        <p:nvPicPr>
          <p:cNvPr id="1026" name="Picture 2" descr=" Map of the United States showing Travel-associated and Locally acquired cases of the Zika virus.  The locations and number of cases can be found in the table be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485901"/>
            <a:ext cx="6769100" cy="37099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3522" y="5260926"/>
            <a:ext cx="7028655" cy="276999"/>
          </a:xfrm>
          <a:prstGeom prst="rect">
            <a:avLst/>
          </a:prstGeom>
          <a:noFill/>
        </p:spPr>
        <p:txBody>
          <a:bodyPr wrap="none" rtlCol="0">
            <a:spAutoFit/>
          </a:bodyPr>
          <a:lstStyle/>
          <a:p>
            <a:r>
              <a:rPr lang="en-US" sz="1200"/>
              <a:t>Laboratory-confirmed Zika virus disease cases reported to ArboNET by state or territory (as of August 3, 2016)</a:t>
            </a:r>
            <a:endParaRPr lang="en-US" sz="1200" dirty="0"/>
          </a:p>
        </p:txBody>
      </p:sp>
    </p:spTree>
    <p:extLst>
      <p:ext uri="{BB962C8B-B14F-4D97-AF65-F5344CB8AC3E}">
        <p14:creationId xmlns:p14="http://schemas.microsoft.com/office/powerpoint/2010/main" val="210669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p:cNvSpPr>
            <a:spLocks noGrp="1" noChangeArrowheads="1"/>
          </p:cNvSpPr>
          <p:nvPr>
            <p:ph type="title"/>
          </p:nvPr>
        </p:nvSpPr>
        <p:spPr>
          <a:xfrm>
            <a:off x="609600" y="571500"/>
            <a:ext cx="7772400" cy="838200"/>
          </a:xfrm>
        </p:spPr>
        <p:txBody>
          <a:bodyPr>
            <a:normAutofit fontScale="90000"/>
          </a:bodyPr>
          <a:lstStyle/>
          <a:p>
            <a:pPr algn="ctr"/>
            <a:r>
              <a:rPr lang="en-US" altLang="en-US" dirty="0"/>
              <a:t>General </a:t>
            </a:r>
            <a:r>
              <a:rPr lang="en-US" altLang="en-US" i="1" dirty="0"/>
              <a:t>Aedes aegypti</a:t>
            </a:r>
            <a:r>
              <a:rPr lang="en-US" altLang="en-US" dirty="0"/>
              <a:t> and </a:t>
            </a:r>
            <a:br>
              <a:rPr lang="en-US" altLang="en-US" dirty="0"/>
            </a:br>
            <a:r>
              <a:rPr lang="en-US" altLang="en-US" i="1" dirty="0"/>
              <a:t>Aedes albopictus</a:t>
            </a:r>
            <a:r>
              <a:rPr lang="en-US" altLang="en-US" dirty="0"/>
              <a:t> Distribution</a:t>
            </a:r>
          </a:p>
        </p:txBody>
      </p:sp>
      <p:pic>
        <p:nvPicPr>
          <p:cNvPr id="4403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0938" y="1600200"/>
            <a:ext cx="6842125" cy="4525963"/>
          </a:xfrm>
          <a:ln w="12700">
            <a:solidFill>
              <a:srgbClr val="000000"/>
            </a:solidFill>
            <a:miter lim="800000"/>
            <a:headEnd/>
            <a:tailEnd/>
          </a:ln>
        </p:spPr>
      </p:pic>
      <p:sp>
        <p:nvSpPr>
          <p:cNvPr id="44036" name="Text Box 9"/>
          <p:cNvSpPr txBox="1">
            <a:spLocks noChangeArrowheads="1"/>
          </p:cNvSpPr>
          <p:nvPr/>
        </p:nvSpPr>
        <p:spPr bwMode="auto">
          <a:xfrm>
            <a:off x="968375" y="6316663"/>
            <a:ext cx="2274888"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spcBef>
                <a:spcPct val="0"/>
              </a:spcBef>
            </a:pPr>
            <a:r>
              <a:rPr lang="en-US" altLang="en-US" sz="1800"/>
              <a:t>Courtesy of FDACS</a:t>
            </a:r>
          </a:p>
        </p:txBody>
      </p:sp>
      <p:sp>
        <p:nvSpPr>
          <p:cNvPr id="6" name="Slide Number Placeholder 2"/>
          <p:cNvSpPr>
            <a:spLocks noGrp="1"/>
          </p:cNvSpPr>
          <p:nvPr>
            <p:ph type="sldNum" sz="quarter" idx="12"/>
          </p:nvPr>
        </p:nvSpPr>
        <p:spPr>
          <a:xfrm>
            <a:off x="146304" y="6210300"/>
            <a:ext cx="457200" cy="457200"/>
          </a:xfrm>
        </p:spPr>
        <p:txBody>
          <a:bodyPr/>
          <a:lstStyle/>
          <a:p>
            <a:fld id="{3651CF9D-37D9-4E23-BE4E-324740DFB9D8}" type="slidenum">
              <a:rPr lang="en-US" smtClean="0">
                <a:latin typeface="Verdana" panose="020B0604030504040204" pitchFamily="34" charset="0"/>
                <a:ea typeface="Verdana" panose="020B0604030504040204" pitchFamily="34" charset="0"/>
                <a:cs typeface="Verdana" panose="020B0604030504040204" pitchFamily="34" charset="0"/>
              </a:rPr>
              <a:t>5</a:t>
            </a:fld>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221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r>
              <a:rPr lang="en-US" dirty="0"/>
              <a:t>Zika Fever Symptoms</a:t>
            </a:r>
          </a:p>
        </p:txBody>
      </p:sp>
      <p:sp>
        <p:nvSpPr>
          <p:cNvPr id="3" name="Slide Number Placeholder 2"/>
          <p:cNvSpPr>
            <a:spLocks noGrp="1"/>
          </p:cNvSpPr>
          <p:nvPr>
            <p:ph type="sldNum" sz="quarter" idx="12"/>
          </p:nvPr>
        </p:nvSpPr>
        <p:spPr/>
        <p:txBody>
          <a:bodyPr/>
          <a:lstStyle/>
          <a:p>
            <a:fld id="{CC09112F-EB00-4641-8C3C-2AB4CA74006B}" type="slidenum">
              <a:rPr lang="en-US" smtClean="0"/>
              <a:pPr/>
              <a:t>6</a:t>
            </a:fld>
            <a:endParaRPr lang="en-US"/>
          </a:p>
        </p:txBody>
      </p:sp>
      <p:sp>
        <p:nvSpPr>
          <p:cNvPr id="4" name="Content Placeholder 3"/>
          <p:cNvSpPr>
            <a:spLocks noGrp="1"/>
          </p:cNvSpPr>
          <p:nvPr>
            <p:ph sz="quarter" idx="1"/>
          </p:nvPr>
        </p:nvSpPr>
        <p:spPr>
          <a:xfrm>
            <a:off x="914400" y="1390650"/>
            <a:ext cx="7772400" cy="4572000"/>
          </a:xfrm>
        </p:spPr>
        <p:txBody>
          <a:bodyPr numCol="1">
            <a:normAutofit/>
          </a:bodyPr>
          <a:lstStyle/>
          <a:p>
            <a:r>
              <a:rPr lang="en-US" dirty="0"/>
              <a:t>Incubation period: 2-14 days</a:t>
            </a:r>
          </a:p>
          <a:p>
            <a:r>
              <a:rPr lang="en-US" dirty="0"/>
              <a:t>1 in 5 people infected will become symptomatic</a:t>
            </a:r>
          </a:p>
          <a:p>
            <a:r>
              <a:rPr lang="en-US" dirty="0"/>
              <a:t>Few hospitalizations</a:t>
            </a:r>
          </a:p>
        </p:txBody>
      </p:sp>
      <p:sp>
        <p:nvSpPr>
          <p:cNvPr id="9" name="Content Placeholder 3"/>
          <p:cNvSpPr txBox="1">
            <a:spLocks/>
          </p:cNvSpPr>
          <p:nvPr/>
        </p:nvSpPr>
        <p:spPr>
          <a:xfrm>
            <a:off x="914400" y="3360420"/>
            <a:ext cx="7772400" cy="4648200"/>
          </a:xfrm>
          <a:prstGeom prst="rect">
            <a:avLst/>
          </a:prstGeom>
        </p:spPr>
        <p:txBody>
          <a:bodyPr vert="horz" numCol="2">
            <a:normAutofit/>
          </a:bodyPr>
          <a:lstStyle>
            <a:lvl1pPr marL="274320" indent="-274320" algn="l" rtl="0" eaLnBrk="1" latinLnBrk="0" hangingPunct="1">
              <a:spcBef>
                <a:spcPts val="580"/>
              </a:spcBef>
              <a:buClr>
                <a:srgbClr val="F78E1E"/>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rgbClr val="FFDD00"/>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rgbClr val="00AEEF"/>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rgbClr val="FFCF01"/>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rgbClr val="BBD5DC"/>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Fever (often low-grade)</a:t>
            </a:r>
          </a:p>
          <a:p>
            <a:r>
              <a:rPr lang="en-US" dirty="0"/>
              <a:t>Rash</a:t>
            </a:r>
          </a:p>
          <a:p>
            <a:r>
              <a:rPr lang="en-US" dirty="0"/>
              <a:t>Joint pain</a:t>
            </a:r>
          </a:p>
          <a:p>
            <a:r>
              <a:rPr lang="en-US" dirty="0"/>
              <a:t>Red eyes</a:t>
            </a:r>
          </a:p>
          <a:p>
            <a:endParaRPr lang="en-US" dirty="0"/>
          </a:p>
          <a:p>
            <a:endParaRPr lang="en-US" dirty="0"/>
          </a:p>
          <a:p>
            <a:endParaRPr lang="en-US" dirty="0"/>
          </a:p>
          <a:p>
            <a:endParaRPr lang="en-US" dirty="0"/>
          </a:p>
          <a:p>
            <a:endParaRPr lang="en-US" dirty="0"/>
          </a:p>
          <a:p>
            <a:r>
              <a:rPr lang="en-US" dirty="0"/>
              <a:t>Muscle ache</a:t>
            </a:r>
          </a:p>
          <a:p>
            <a:r>
              <a:rPr lang="en-US" dirty="0"/>
              <a:t>Headache</a:t>
            </a:r>
          </a:p>
          <a:p>
            <a:r>
              <a:rPr lang="en-US" dirty="0"/>
              <a:t>Pain behind the eyes</a:t>
            </a:r>
          </a:p>
          <a:p>
            <a:r>
              <a:rPr lang="en-US" dirty="0"/>
              <a:t>Vomiting</a:t>
            </a:r>
          </a:p>
        </p:txBody>
      </p:sp>
      <p:sp>
        <p:nvSpPr>
          <p:cNvPr id="5" name="Rectangle 4"/>
          <p:cNvSpPr/>
          <p:nvPr/>
        </p:nvSpPr>
        <p:spPr>
          <a:xfrm>
            <a:off x="790575" y="3360420"/>
            <a:ext cx="3781425" cy="20688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3504" y="2963486"/>
            <a:ext cx="4957191" cy="492443"/>
          </a:xfrm>
          <a:prstGeom prst="rect">
            <a:avLst/>
          </a:prstGeom>
          <a:noFill/>
        </p:spPr>
        <p:txBody>
          <a:bodyPr wrap="none" rtlCol="0">
            <a:spAutoFit/>
          </a:bodyPr>
          <a:lstStyle/>
          <a:p>
            <a:r>
              <a:rPr lang="en-US" sz="2600" dirty="0"/>
              <a:t>Most common signs and symptoms</a:t>
            </a:r>
          </a:p>
        </p:txBody>
      </p:sp>
    </p:spTree>
    <p:extLst>
      <p:ext uri="{BB962C8B-B14F-4D97-AF65-F5344CB8AC3E}">
        <p14:creationId xmlns:p14="http://schemas.microsoft.com/office/powerpoint/2010/main" val="228969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1017"/>
            <a:ext cx="7772400" cy="1143000"/>
          </a:xfrm>
        </p:spPr>
        <p:txBody>
          <a:bodyPr/>
          <a:lstStyle/>
          <a:p>
            <a:pPr algn="ctr"/>
            <a:r>
              <a:rPr lang="en-US" dirty="0"/>
              <a:t>Zika Fever (continued)</a:t>
            </a:r>
          </a:p>
        </p:txBody>
      </p:sp>
      <p:sp>
        <p:nvSpPr>
          <p:cNvPr id="3" name="Slide Number Placeholder 2"/>
          <p:cNvSpPr>
            <a:spLocks noGrp="1"/>
          </p:cNvSpPr>
          <p:nvPr>
            <p:ph type="sldNum" sz="quarter" idx="12"/>
          </p:nvPr>
        </p:nvSpPr>
        <p:spPr/>
        <p:txBody>
          <a:bodyPr/>
          <a:lstStyle/>
          <a:p>
            <a:fld id="{CC09112F-EB00-4641-8C3C-2AB4CA74006B}" type="slidenum">
              <a:rPr lang="en-US" smtClean="0"/>
              <a:pPr/>
              <a:t>7</a:t>
            </a:fld>
            <a:endParaRPr lang="en-US"/>
          </a:p>
        </p:txBody>
      </p:sp>
      <p:sp>
        <p:nvSpPr>
          <p:cNvPr id="4" name="Content Placeholder 3"/>
          <p:cNvSpPr>
            <a:spLocks noGrp="1"/>
          </p:cNvSpPr>
          <p:nvPr>
            <p:ph sz="quarter" idx="1"/>
          </p:nvPr>
        </p:nvSpPr>
        <p:spPr/>
        <p:txBody>
          <a:bodyPr>
            <a:normAutofit/>
          </a:bodyPr>
          <a:lstStyle/>
          <a:p>
            <a:r>
              <a:rPr lang="en-US" sz="3200" dirty="0"/>
              <a:t>Presentation similar (but milder) to other illnesses like dengue and chikungunya</a:t>
            </a:r>
          </a:p>
          <a:p>
            <a:r>
              <a:rPr lang="en-US" sz="3200" dirty="0"/>
              <a:t>Symptomatic treatment</a:t>
            </a:r>
          </a:p>
          <a:p>
            <a:r>
              <a:rPr lang="en-US" sz="3200" dirty="0"/>
              <a:t>Avoid aspirin and similar drugs (</a:t>
            </a:r>
            <a:r>
              <a:rPr lang="it-IT" sz="3200" dirty="0"/>
              <a:t>Non Steroidal Anti Inflammatory Drugs)</a:t>
            </a:r>
            <a:endParaRPr lang="en-US" sz="3200" dirty="0"/>
          </a:p>
          <a:p>
            <a:r>
              <a:rPr lang="en-US" sz="3200" dirty="0"/>
              <a:t>No vaccine but research underway</a:t>
            </a:r>
          </a:p>
          <a:p>
            <a:r>
              <a:rPr lang="en-US" sz="3200" dirty="0"/>
              <a:t>Possible link to </a:t>
            </a:r>
            <a:r>
              <a:rPr lang="en-US" sz="3200" dirty="0" err="1"/>
              <a:t>Guillain-Barré</a:t>
            </a:r>
            <a:r>
              <a:rPr lang="en-US" sz="3200" dirty="0"/>
              <a:t> Syndrome (GBS) and poor pregnancy outcomes </a:t>
            </a:r>
          </a:p>
          <a:p>
            <a:endParaRPr lang="en-US" sz="3200" dirty="0"/>
          </a:p>
          <a:p>
            <a:endParaRPr lang="en-US" sz="3200" dirty="0"/>
          </a:p>
        </p:txBody>
      </p:sp>
    </p:spTree>
    <p:extLst>
      <p:ext uri="{BB962C8B-B14F-4D97-AF65-F5344CB8AC3E}">
        <p14:creationId xmlns:p14="http://schemas.microsoft.com/office/powerpoint/2010/main" val="253879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pPr algn="ctr"/>
            <a:r>
              <a:rPr lang="en-US" dirty="0" err="1"/>
              <a:t>Zika</a:t>
            </a:r>
            <a:r>
              <a:rPr lang="en-US" dirty="0"/>
              <a:t> Virus Link to Microcephaly?</a:t>
            </a:r>
          </a:p>
        </p:txBody>
      </p:sp>
      <p:sp>
        <p:nvSpPr>
          <p:cNvPr id="8" name="Slide Number Placeholder 2"/>
          <p:cNvSpPr>
            <a:spLocks noGrp="1"/>
          </p:cNvSpPr>
          <p:nvPr>
            <p:ph type="sldNum" sz="quarter" idx="12"/>
          </p:nvPr>
        </p:nvSpPr>
        <p:spPr>
          <a:xfrm>
            <a:off x="146304" y="6210300"/>
            <a:ext cx="457200" cy="457200"/>
          </a:xfrm>
        </p:spPr>
        <p:txBody>
          <a:bodyPr/>
          <a:lstStyle/>
          <a:p>
            <a:fld id="{4538D40A-93D0-4D0F-AA90-06BC09F8C733}" type="slidenum">
              <a:rPr lang="en-US" smtClean="0"/>
              <a:t>8</a:t>
            </a:fld>
            <a:endParaRPr lang="en-US" dirty="0"/>
          </a:p>
        </p:txBody>
      </p:sp>
      <p:sp>
        <p:nvSpPr>
          <p:cNvPr id="2" name="Rectangle 1"/>
          <p:cNvSpPr/>
          <p:nvPr/>
        </p:nvSpPr>
        <p:spPr>
          <a:xfrm>
            <a:off x="1642705" y="6069568"/>
            <a:ext cx="5858590" cy="369332"/>
          </a:xfrm>
          <a:prstGeom prst="rect">
            <a:avLst/>
          </a:prstGeom>
        </p:spPr>
        <p:txBody>
          <a:bodyPr wrap="square">
            <a:spAutoFit/>
          </a:bodyPr>
          <a:lstStyle/>
          <a:p>
            <a:r>
              <a:rPr lang="en-US" dirty="0"/>
              <a:t>http://www.cdc.gov/ncbddd/birthdefects/microcephaly.html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248523"/>
            <a:ext cx="4057242" cy="45369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51" y="1256920"/>
            <a:ext cx="3521649" cy="4244470"/>
          </a:xfrm>
          <a:prstGeom prst="rect">
            <a:avLst/>
          </a:prstGeom>
        </p:spPr>
      </p:pic>
    </p:spTree>
    <p:extLst>
      <p:ext uri="{BB962C8B-B14F-4D97-AF65-F5344CB8AC3E}">
        <p14:creationId xmlns:p14="http://schemas.microsoft.com/office/powerpoint/2010/main" val="258551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09112F-EB00-4641-8C3C-2AB4CA74006B}" type="slidenum">
              <a:rPr lang="en-US" smtClean="0"/>
              <a:pPr/>
              <a:t>9</a:t>
            </a:fld>
            <a:endParaRPr lang="en-US"/>
          </a:p>
        </p:txBody>
      </p:sp>
      <p:pic>
        <p:nvPicPr>
          <p:cNvPr id="5" name="Picture 4"/>
          <p:cNvPicPr>
            <a:picLocks noChangeAspect="1"/>
          </p:cNvPicPr>
          <p:nvPr/>
        </p:nvPicPr>
        <p:blipFill>
          <a:blip r:embed="rId3"/>
          <a:stretch>
            <a:fillRect/>
          </a:stretch>
        </p:blipFill>
        <p:spPr>
          <a:xfrm>
            <a:off x="0" y="-280988"/>
            <a:ext cx="10176582" cy="7138988"/>
          </a:xfrm>
          <a:prstGeom prst="rect">
            <a:avLst/>
          </a:prstGeom>
        </p:spPr>
      </p:pic>
      <p:sp>
        <p:nvSpPr>
          <p:cNvPr id="6" name="TextBox 8"/>
          <p:cNvSpPr txBox="1">
            <a:spLocks noChangeArrowheads="1"/>
          </p:cNvSpPr>
          <p:nvPr/>
        </p:nvSpPr>
        <p:spPr bwMode="auto">
          <a:xfrm>
            <a:off x="6743060" y="4957762"/>
            <a:ext cx="1707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575"/>
              </a:spcBef>
              <a:buClr>
                <a:srgbClr val="F78E1E"/>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rgbClr val="FFDD00"/>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00AEEF"/>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FFCF01"/>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BBD5DC"/>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BBD5DC"/>
              </a:buClr>
              <a:buChar char="o"/>
              <a:defRPr sz="2000">
                <a:solidFill>
                  <a:schemeClr val="tx1"/>
                </a:solidFill>
                <a:latin typeface="Calibri" panose="020F0502020204030204" pitchFamily="34" charset="0"/>
              </a:defRPr>
            </a:lvl9pPr>
          </a:lstStyle>
          <a:p>
            <a:pPr>
              <a:spcBef>
                <a:spcPct val="0"/>
              </a:spcBef>
              <a:buClrTx/>
              <a:buSzTx/>
              <a:buFontTx/>
              <a:buNone/>
            </a:pPr>
            <a:r>
              <a:rPr lang="en-US" altLang="en-US" sz="1600" dirty="0">
                <a:solidFill>
                  <a:prstClr val="black"/>
                </a:solidFill>
                <a:latin typeface="Calibri"/>
              </a:rPr>
              <a:t>Courtesy of PAHO.</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3004" y="5722705"/>
            <a:ext cx="830996" cy="944795"/>
          </a:xfrm>
          <a:prstGeom prst="rect">
            <a:avLst/>
          </a:prstGeom>
        </p:spPr>
      </p:pic>
    </p:spTree>
    <p:extLst>
      <p:ext uri="{BB962C8B-B14F-4D97-AF65-F5344CB8AC3E}">
        <p14:creationId xmlns:p14="http://schemas.microsoft.com/office/powerpoint/2010/main" val="578337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Training Tuesday: Zika Fever Guidance&amp;quot;&quot;/&gt;&lt;property id=&quot;20307&quot; value=&quot;261&quot;/&gt;&lt;/object&gt;&lt;object type=&quot;3&quot; unique_id=&quot;10004&quot;&gt;&lt;property id=&quot;20148&quot; value=&quot;5&quot;/&gt;&lt;property id=&quot;20300&quot; value=&quot;Slide 2 - &amp;quot;Zika Virus&amp;quot;&quot;/&gt;&lt;property id=&quot;20307&quot; value=&quot;262&quot;/&gt;&lt;/object&gt;&lt;object type=&quot;3&quot; unique_id=&quot;10005&quot;&gt;&lt;property id=&quot;20148&quot; value=&quot;5&quot;/&gt;&lt;property id=&quot;20300&quot; value=&quot;Slide 3 - &amp;quot;Zika Fever Distribution&amp;quot;&quot;/&gt;&lt;property id=&quot;20307&quot; value=&quot;263&quot;/&gt;&lt;/object&gt;&lt;object type=&quot;3&quot; unique_id=&quot;10006&quot;&gt;&lt;property id=&quot;20148&quot; value=&quot;5&quot;/&gt;&lt;property id=&quot;20300&quot; value=&quot;Slide 4 - &amp;quot;Zika Fever Symptoms&amp;quot;&quot;/&gt;&lt;property id=&quot;20307&quot; value=&quot;264&quot;/&gt;&lt;/object&gt;&lt;object type=&quot;3&quot; unique_id=&quot;10007&quot;&gt;&lt;property id=&quot;20148&quot; value=&quot;5&quot;/&gt;&lt;property id=&quot;20300&quot; value=&quot;Slide 5&quot;/&gt;&lt;property id=&quot;20307&quot; value=&quot;266&quot;/&gt;&lt;/object&gt;&lt;object type=&quot;3&quot; unique_id=&quot;10008&quot;&gt;&lt;property id=&quot;20148&quot; value=&quot;5&quot;/&gt;&lt;property id=&quot;20300&quot; value=&quot;Slide 6 - &amp;quot;Link to Microcephaly?&amp;quot;&quot;/&gt;&lt;property id=&quot;20307&quot; value=&quot;256&quot;/&gt;&lt;/object&gt;&lt;object type=&quot;3&quot; unique_id=&quot;10009&quot;&gt;&lt;property id=&quot;20148&quot; value=&quot;5&quot;/&gt;&lt;property id=&quot;20300&quot; value=&quot;Slide 7&quot;/&gt;&lt;property id=&quot;20307&quot; value=&quot;268&quot;/&gt;&lt;/object&gt;&lt;object type=&quot;3&quot; unique_id=&quot;10010&quot;&gt;&lt;property id=&quot;20148&quot; value=&quot;5&quot;/&gt;&lt;property id=&quot;20300&quot; value=&quot;Slide 8 - &amp;quot;CDC Travel Alert/HAN&amp;quot;&quot;/&gt;&lt;property id=&quot;20307&quot; value=&quot;265&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 - &amp;quot;General Aedes aegypti and &amp;#x0D;&amp;#x0A;Aedes albopictus Distribution&amp;quot;&quot;/&gt;&lt;property id=&quot;20307&quot; value=&quot;281&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 - &amp;quot;Human Case Investigation&amp;quot;&quot;/&gt;&lt;property id=&quot;20307&quot; value=&quot;280&quot;/&gt;&lt;/object&gt;&lt;object type=&quot;3&quot; unique_id=&quot;10015&quot;&gt;&lt;property id=&quot;20148&quot; value=&quot;5&quot;/&gt;&lt;property id=&quot;20300&quot; value=&quot;Slide 13 - &amp;quot;Requirements for Testing&amp;quot;&quot;/&gt;&lt;property id=&quot;20307&quot; value=&quot;273&quot;/&gt;&lt;/object&gt;&lt;object type=&quot;3&quot; unique_id=&quot;10016&quot;&gt;&lt;property id=&quot;20148&quot; value=&quot;5&quot;/&gt;&lt;property id=&quot;20300&quot; value=&quot;Slide 14 - &amp;quot;Laboratory Testing&amp;quot;&quot;/&gt;&lt;property id=&quot;20307&quot; value=&quot;269&quot;/&gt;&lt;/object&gt;&lt;object type=&quot;3&quot; unique_id=&quot;10017&quot;&gt;&lt;property id=&quot;20148&quot; value=&quot;5&quot;/&gt;&lt;property id=&quot;20300&quot; value=&quot;Slide 15 - &amp;quot;Laboratory Testing Continued&amp;quot;&quot;/&gt;&lt;property id=&quot;20307&quot; value=&quot;275&quot;/&gt;&lt;/object&gt;&lt;object type=&quot;3&quot; unique_id=&quot;10018&quot;&gt;&lt;property id=&quot;20148&quot; value=&quot;5&quot;/&gt;&lt;property id=&quot;20300&quot; value=&quot;Slide 16 - &amp;quot;Ordering and Shipping&amp;quot;&quot;/&gt;&lt;property id=&quot;20307&quot; value=&quot;274&quot;/&gt;&lt;/object&gt;&lt;object type=&quot;3&quot; unique_id=&quot;10019&quot;&gt;&lt;property id=&quot;20148&quot; value=&quot;5&quot;/&gt;&lt;property id=&quot;20300&quot; value=&quot;Slide 17 - &amp;quot;Ordering and Shipping Continued&amp;quot;&quot;/&gt;&lt;property id=&quot;20307&quot; value=&quot;276&quot;/&gt;&lt;/object&gt;&lt;object type=&quot;3&quot; unique_id=&quot;10020&quot;&gt;&lt;property id=&quot;20148&quot; value=&quot;5&quot;/&gt;&lt;property id=&quot;20300&quot; value=&quot;Slide 18 - &amp;quot;Response&amp;quot;&quot;/&gt;&lt;property id=&quot;20307&quot; value=&quot;277&quot;/&gt;&lt;/object&gt;&lt;object type=&quot;3&quot; unique_id=&quot;10021&quot;&gt;&lt;property id=&quot;20148&quot; value=&quot;5&quot;/&gt;&lt;property id=&quot;20300&quot; value=&quot;Slide 19 - &amp;quot;Response&amp;quot;&quot;/&gt;&lt;property id=&quot;20307&quot; value=&quot;272&quot;/&gt;&lt;/object&gt;&lt;object type=&quot;3&quot; unique_id=&quot;10022&quot;&gt;&lt;property id=&quot;20148&quot; value=&quot;5&quot;/&gt;&lt;property id=&quot;20300&quot; value=&quot;Slide 20 - &amp;quot;Available Resources&amp;quot;&quot;/&gt;&lt;property id=&quot;20307&quot; value=&quot;271&quot;/&gt;&lt;/object&gt;&lt;object type=&quot;3&quot; unique_id=&quot;10023&quot;&gt;&lt;property id=&quot;20148&quot; value=&quot;5&quot;/&gt;&lt;property id=&quot;20300&quot; value=&quot;Slide 21 - &amp;quot;FAQ’s: Pregnant Women&amp;quot;&quot;/&gt;&lt;property id=&quot;20307&quot; value=&quot;270&quot;/&gt;&lt;/object&gt;&lt;object type=&quot;3&quot; unique_id=&quot;10024&quot;&gt;&lt;property id=&quot;20148&quot; value=&quot;5&quot;/&gt;&lt;property id=&quot;20300&quot; value=&quot;Slide 22 - &amp;quot;More Information&amp;quot;&quot;/&gt;&lt;property id=&quot;20307&quot; value=&quot;282&quot;/&gt;&lt;/object&gt;&lt;/object&gt;&lt;object type=&quot;8&quot; unique_id=&quot;10048&quot;&gt;&lt;/object&gt;&lt;/object&gt;&lt;/database&gt;"/>
  <p:tag name="MMPROD_NEXTUNIQUEID" val="10009"/>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Kati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560D98CD72F0469CA16A7CC5735944" ma:contentTypeVersion="4" ma:contentTypeDescription="Create a new document." ma:contentTypeScope="" ma:versionID="43230009d535272bfc0fb08e67950a55">
  <xsd:schema xmlns:xsd="http://www.w3.org/2001/XMLSchema" xmlns:xs="http://www.w3.org/2001/XMLSchema" xmlns:p="http://schemas.microsoft.com/office/2006/metadata/properties" xmlns:ns2="5135d448-7db8-4e87-b24c-bed23cdadd72" targetNamespace="http://schemas.microsoft.com/office/2006/metadata/properties" ma:root="true" ma:fieldsID="58cb25d0b05d1abb85b63c8f0404647a" ns2:_="">
    <xsd:import namespace="5135d448-7db8-4e87-b24c-bed23cdadd7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5d448-7db8-4e87-b24c-bed23cdadd7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F0A5F2F-1CC6-41C4-BFF3-9E01368187F6}"/>
</file>

<file path=customXml/itemProps2.xml><?xml version="1.0" encoding="utf-8"?>
<ds:datastoreItem xmlns:ds="http://schemas.openxmlformats.org/officeDocument/2006/customXml" ds:itemID="{EB03708B-0D12-4A0F-9855-75475D178B2F}"/>
</file>

<file path=customXml/itemProps3.xml><?xml version="1.0" encoding="utf-8"?>
<ds:datastoreItem xmlns:ds="http://schemas.openxmlformats.org/officeDocument/2006/customXml" ds:itemID="{990CB8F2-D640-4C32-B746-730D417A2087}"/>
</file>

<file path=docProps/app.xml><?xml version="1.0" encoding="utf-8"?>
<Properties xmlns="http://schemas.openxmlformats.org/officeDocument/2006/extended-properties" xmlns:vt="http://schemas.openxmlformats.org/officeDocument/2006/docPropsVTypes">
  <Template/>
  <TotalTime>1195</TotalTime>
  <Words>3688</Words>
  <Application>Microsoft Office PowerPoint</Application>
  <PresentationFormat>On-screen Show (4:3)</PresentationFormat>
  <Paragraphs>351</Paragraphs>
  <Slides>25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Times New Roman</vt:lpstr>
      <vt:lpstr>Verdana</vt:lpstr>
      <vt:lpstr>Wingdings 2</vt:lpstr>
      <vt:lpstr>1_Katie</vt:lpstr>
      <vt:lpstr>Zika Virus Update</vt:lpstr>
      <vt:lpstr>Zika Virus</vt:lpstr>
      <vt:lpstr>Zika Fever Distribution</vt:lpstr>
      <vt:lpstr>Zika Cases Reported in the United States</vt:lpstr>
      <vt:lpstr>General Aedes aegypti and  Aedes albopictus Distribution</vt:lpstr>
      <vt:lpstr>Zika Fever Symptoms</vt:lpstr>
      <vt:lpstr>Zika Fever (continued)</vt:lpstr>
      <vt:lpstr>Zika Virus Link to Microcephaly?</vt:lpstr>
      <vt:lpstr>PowerPoint Presentation</vt:lpstr>
      <vt:lpstr>CDC Travel Alert/HAN</vt:lpstr>
      <vt:lpstr>FL Status</vt:lpstr>
      <vt:lpstr>Executive Order Number 16-29</vt:lpstr>
      <vt:lpstr>Declaration of Public Health Emergency</vt:lpstr>
      <vt:lpstr>Emergency Rules Noticed</vt:lpstr>
      <vt:lpstr>Other DOH Response Activities</vt:lpstr>
      <vt:lpstr>Other DOH Response Activities</vt:lpstr>
      <vt:lpstr>Other DOH Response Activities</vt:lpstr>
      <vt:lpstr>Other DOH Response Activities</vt:lpstr>
      <vt:lpstr>Suspected Zika Fever Case Investigation</vt:lpstr>
      <vt:lpstr>FAQ’s: Pregnant Women</vt:lpstr>
      <vt:lpstr>Requirements for Testing</vt:lpstr>
      <vt:lpstr>Laboratory Testing</vt:lpstr>
      <vt:lpstr>Mosquito Bite Prevention </vt:lpstr>
      <vt:lpstr>Available Resources</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Fever</dc:title>
  <dc:creator>German Gonzalez MD MPH; Bingham</dc:creator>
  <cp:lastModifiedBy>Gonzalez, German</cp:lastModifiedBy>
  <cp:revision>187</cp:revision>
  <cp:lastPrinted>2016-08-05T15:45:25Z</cp:lastPrinted>
  <dcterms:created xsi:type="dcterms:W3CDTF">2016-01-14T15:03:39Z</dcterms:created>
  <dcterms:modified xsi:type="dcterms:W3CDTF">2016-08-05T18:10:41Z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0x010100BF560D98CD72F0469CA16A7CC5735944</vt:lpwstr>
  </property>
</Properties>
</file>